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0" r:id="rId2"/>
    <p:sldId id="261" r:id="rId3"/>
    <p:sldId id="262" r:id="rId4"/>
    <p:sldId id="263" r:id="rId5"/>
    <p:sldId id="264" r:id="rId6"/>
    <p:sldId id="265" r:id="rId7"/>
    <p:sldId id="266" r:id="rId8"/>
    <p:sldId id="267" r:id="rId9"/>
    <p:sldId id="278" r:id="rId10"/>
    <p:sldId id="281" r:id="rId11"/>
    <p:sldId id="282" r:id="rId12"/>
    <p:sldId id="268" r:id="rId13"/>
    <p:sldId id="269" r:id="rId14"/>
    <p:sldId id="270" r:id="rId15"/>
    <p:sldId id="271" r:id="rId16"/>
    <p:sldId id="272" r:id="rId17"/>
    <p:sldId id="273" r:id="rId18"/>
    <p:sldId id="274" r:id="rId19"/>
    <p:sldId id="275" r:id="rId20"/>
    <p:sldId id="276" r:id="rId21"/>
    <p:sldId id="279" r:id="rId22"/>
    <p:sldId id="280"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BF5E1A-1629-4581-A86B-A1D984A263FF}" type="datetimeFigureOut">
              <a:rPr lang="en-IN" smtClean="0"/>
              <a:t>27-07-2023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3A2171-B5FD-4E5B-8659-B75D819991DE}" type="slidenum">
              <a:rPr lang="en-IN" smtClean="0"/>
              <a:t>‹#›</a:t>
            </a:fld>
            <a:endParaRPr lang="en-IN"/>
          </a:p>
        </p:txBody>
      </p:sp>
    </p:spTree>
    <p:extLst>
      <p:ext uri="{BB962C8B-B14F-4D97-AF65-F5344CB8AC3E}">
        <p14:creationId xmlns:p14="http://schemas.microsoft.com/office/powerpoint/2010/main" val="2480916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9147164-EBDC-460E-AA26-0E04ABD8C62E}" type="datetimeFigureOut">
              <a:rPr lang="en-IN" smtClean="0"/>
              <a:t>27-07-2023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776464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9147164-EBDC-460E-AA26-0E04ABD8C62E}" type="datetimeFigureOut">
              <a:rPr lang="en-IN" smtClean="0"/>
              <a:t>27-07-2023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877922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9147164-EBDC-460E-AA26-0E04ABD8C62E}" type="datetimeFigureOut">
              <a:rPr lang="en-IN" smtClean="0"/>
              <a:t>27-07-2023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3607199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9147164-EBDC-460E-AA26-0E04ABD8C62E}" type="datetimeFigureOut">
              <a:rPr lang="en-IN" smtClean="0"/>
              <a:t>27-07-2023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287814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147164-EBDC-460E-AA26-0E04ABD8C62E}" type="datetimeFigureOut">
              <a:rPr lang="en-IN" smtClean="0"/>
              <a:t>27-07-2023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3776802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9147164-EBDC-460E-AA26-0E04ABD8C62E}" type="datetimeFigureOut">
              <a:rPr lang="en-IN" smtClean="0"/>
              <a:t>27-07-2023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945019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9147164-EBDC-460E-AA26-0E04ABD8C62E}" type="datetimeFigureOut">
              <a:rPr lang="en-IN" smtClean="0"/>
              <a:t>27-07-2023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383264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9147164-EBDC-460E-AA26-0E04ABD8C62E}" type="datetimeFigureOut">
              <a:rPr lang="en-IN" smtClean="0"/>
              <a:t>27-07-2023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200965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147164-EBDC-460E-AA26-0E04ABD8C62E}" type="datetimeFigureOut">
              <a:rPr lang="en-IN" smtClean="0"/>
              <a:t>27-07-2023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113690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147164-EBDC-460E-AA26-0E04ABD8C62E}" type="datetimeFigureOut">
              <a:rPr lang="en-IN" smtClean="0"/>
              <a:t>27-07-2023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126796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147164-EBDC-460E-AA26-0E04ABD8C62E}" type="datetimeFigureOut">
              <a:rPr lang="en-IN" smtClean="0"/>
              <a:t>27-07-2023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7E80C2-2E64-465A-A9A8-B78CEF0E017E}" type="slidenum">
              <a:rPr lang="en-IN" smtClean="0"/>
              <a:t>‹#›</a:t>
            </a:fld>
            <a:endParaRPr lang="en-IN"/>
          </a:p>
        </p:txBody>
      </p:sp>
    </p:spTree>
    <p:extLst>
      <p:ext uri="{BB962C8B-B14F-4D97-AF65-F5344CB8AC3E}">
        <p14:creationId xmlns:p14="http://schemas.microsoft.com/office/powerpoint/2010/main" val="364189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147164-EBDC-460E-AA26-0E04ABD8C62E}" type="datetimeFigureOut">
              <a:rPr lang="en-IN" smtClean="0"/>
              <a:t>27-07-2023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E80C2-2E64-465A-A9A8-B78CEF0E017E}" type="slidenum">
              <a:rPr lang="en-IN" smtClean="0"/>
              <a:t>‹#›</a:t>
            </a:fld>
            <a:endParaRPr lang="en-IN"/>
          </a:p>
        </p:txBody>
      </p:sp>
    </p:spTree>
    <p:extLst>
      <p:ext uri="{BB962C8B-B14F-4D97-AF65-F5344CB8AC3E}">
        <p14:creationId xmlns:p14="http://schemas.microsoft.com/office/powerpoint/2010/main" val="3523461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nM3GmNJ3lzQ" TargetMode="External"/><Relationship Id="rId2" Type="http://schemas.openxmlformats.org/officeDocument/2006/relationships/hyperlink" Target="https://www.youtube.com/watch?v=-B7W2bV1TOE-" TargetMode="Externa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hyperlink" Target="https://www.youtube.com/watch?v=d7qOWm65nUo-" TargetMode="External"/><Relationship Id="rId4" Type="http://schemas.openxmlformats.org/officeDocument/2006/relationships/hyperlink" Target="https://www.youtube.com/watch?v=du34F6p9rQ8-"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00" b="27500"/>
          <a:stretch>
            <a:fillRect/>
          </a:stretch>
        </p:blipFill>
        <p:spPr>
          <a:xfrm>
            <a:off x="0" y="0"/>
            <a:ext cx="9144000" cy="6858000"/>
          </a:xfrm>
          <a:prstGeom prst="rect">
            <a:avLst/>
          </a:prstGeom>
        </p:spPr>
      </p:pic>
      <p:grpSp>
        <p:nvGrpSpPr>
          <p:cNvPr id="3" name="Group 3"/>
          <p:cNvGrpSpPr/>
          <p:nvPr/>
        </p:nvGrpSpPr>
        <p:grpSpPr>
          <a:xfrm>
            <a:off x="181482" y="404303"/>
            <a:ext cx="5073297" cy="4648555"/>
            <a:chOff x="0" y="0"/>
            <a:chExt cx="2672354" cy="1836466"/>
          </a:xfrm>
        </p:grpSpPr>
        <p:sp>
          <p:nvSpPr>
            <p:cNvPr id="4" name="Freeform 4"/>
            <p:cNvSpPr/>
            <p:nvPr/>
          </p:nvSpPr>
          <p:spPr>
            <a:xfrm>
              <a:off x="0" y="0"/>
              <a:ext cx="2672354" cy="1836466"/>
            </a:xfrm>
            <a:custGeom>
              <a:avLst/>
              <a:gdLst/>
              <a:ahLst/>
              <a:cxnLst/>
              <a:rect l="l" t="t" r="r" b="b"/>
              <a:pathLst>
                <a:path w="2672354" h="1836466">
                  <a:moveTo>
                    <a:pt x="64856" y="0"/>
                  </a:moveTo>
                  <a:lnTo>
                    <a:pt x="2607498" y="0"/>
                  </a:lnTo>
                  <a:cubicBezTo>
                    <a:pt x="2643317" y="0"/>
                    <a:pt x="2672354" y="29037"/>
                    <a:pt x="2672354" y="64856"/>
                  </a:cubicBezTo>
                  <a:lnTo>
                    <a:pt x="2672354" y="1771611"/>
                  </a:lnTo>
                  <a:cubicBezTo>
                    <a:pt x="2672354" y="1807429"/>
                    <a:pt x="2643317" y="1836466"/>
                    <a:pt x="2607498" y="1836466"/>
                  </a:cubicBezTo>
                  <a:lnTo>
                    <a:pt x="64856" y="1836466"/>
                  </a:lnTo>
                  <a:cubicBezTo>
                    <a:pt x="29037" y="1836466"/>
                    <a:pt x="0" y="1807429"/>
                    <a:pt x="0" y="1771611"/>
                  </a:cubicBezTo>
                  <a:lnTo>
                    <a:pt x="0" y="64856"/>
                  </a:lnTo>
                  <a:cubicBezTo>
                    <a:pt x="0" y="29037"/>
                    <a:pt x="29037" y="0"/>
                    <a:pt x="64856" y="0"/>
                  </a:cubicBezTo>
                  <a:close/>
                </a:path>
              </a:pathLst>
            </a:custGeom>
            <a:solidFill>
              <a:srgbClr val="F4F4F4">
                <a:alpha val="95686"/>
              </a:srgbClr>
            </a:solidFill>
          </p:spPr>
          <p:txBody>
            <a:bodyPr/>
            <a:lstStyle/>
            <a:p>
              <a:endParaRPr lang="en-IN"/>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1489"/>
                </a:lnSpc>
                <a:spcBef>
                  <a:spcPct val="0"/>
                </a:spcBef>
              </a:pPr>
              <a:endParaRPr/>
            </a:p>
          </p:txBody>
        </p:sp>
      </p:grpSp>
      <p:sp>
        <p:nvSpPr>
          <p:cNvPr id="6" name="TextBox 6"/>
          <p:cNvSpPr txBox="1"/>
          <p:nvPr/>
        </p:nvSpPr>
        <p:spPr>
          <a:xfrm>
            <a:off x="181483" y="1031026"/>
            <a:ext cx="4194450" cy="2051844"/>
          </a:xfrm>
          <a:prstGeom prst="rect">
            <a:avLst/>
          </a:prstGeom>
        </p:spPr>
        <p:txBody>
          <a:bodyPr lIns="0" tIns="0" rIns="0" bIns="0" rtlCol="0" anchor="t">
            <a:spAutoFit/>
          </a:bodyPr>
          <a:lstStyle/>
          <a:p>
            <a:pPr algn="ctr">
              <a:lnSpc>
                <a:spcPts val="3191"/>
              </a:lnSpc>
            </a:pPr>
            <a:r>
              <a:rPr lang="en-US" sz="3100" dirty="0">
                <a:solidFill>
                  <a:srgbClr val="0F4C75"/>
                </a:solidFill>
                <a:latin typeface="Garet Bold"/>
              </a:rPr>
              <a:t>PEL132- </a:t>
            </a:r>
          </a:p>
          <a:p>
            <a:pPr algn="ctr">
              <a:lnSpc>
                <a:spcPts val="3191"/>
              </a:lnSpc>
            </a:pPr>
            <a:r>
              <a:rPr lang="en-IN" sz="3200" dirty="0"/>
              <a:t>COMMUNICATION SKILLS II</a:t>
            </a:r>
          </a:p>
          <a:p>
            <a:pPr algn="ctr">
              <a:lnSpc>
                <a:spcPts val="3191"/>
              </a:lnSpc>
            </a:pPr>
            <a:r>
              <a:rPr lang="en-US" sz="3100" dirty="0">
                <a:solidFill>
                  <a:srgbClr val="0F4C75"/>
                </a:solidFill>
                <a:latin typeface="Garet Bold"/>
              </a:rPr>
              <a:t>LECTURE 0</a:t>
            </a:r>
          </a:p>
          <a:p>
            <a:pPr>
              <a:lnSpc>
                <a:spcPts val="3191"/>
              </a:lnSpc>
            </a:pPr>
            <a:endParaRPr lang="en-US" sz="3100" dirty="0">
              <a:solidFill>
                <a:srgbClr val="0F4C75"/>
              </a:solidFill>
              <a:latin typeface="Garet Bold"/>
            </a:endParaRPr>
          </a:p>
        </p:txBody>
      </p:sp>
      <p:sp>
        <p:nvSpPr>
          <p:cNvPr id="7" name="Freeform 5"/>
          <p:cNvSpPr/>
          <p:nvPr/>
        </p:nvSpPr>
        <p:spPr>
          <a:xfrm>
            <a:off x="5029200" y="404303"/>
            <a:ext cx="3836505" cy="5486400"/>
          </a:xfrm>
          <a:custGeom>
            <a:avLst/>
            <a:gdLst/>
            <a:ahLst/>
            <a:cxnLst/>
            <a:rect l="l" t="t" r="r" b="b"/>
            <a:pathLst>
              <a:path w="7673009" h="8229600">
                <a:moveTo>
                  <a:pt x="0" y="0"/>
                </a:moveTo>
                <a:lnTo>
                  <a:pt x="7673008" y="0"/>
                </a:lnTo>
                <a:lnTo>
                  <a:pt x="7673008" y="8229600"/>
                </a:lnTo>
                <a:lnTo>
                  <a:pt x="0" y="8229600"/>
                </a:lnTo>
                <a:lnTo>
                  <a:pt x="0" y="0"/>
                </a:lnTo>
                <a:close/>
              </a:path>
            </a:pathLst>
          </a:custGeom>
          <a:blipFill>
            <a:blip r:embed="rId3"/>
            <a:stretch>
              <a:fillRect/>
            </a:stretch>
          </a:blipFill>
        </p:spPr>
        <p:txBody>
          <a:bodyPr/>
          <a:lstStyle/>
          <a:p>
            <a:endParaRPr lang="en-IN"/>
          </a:p>
        </p:txBody>
      </p:sp>
    </p:spTree>
    <p:extLst>
      <p:ext uri="{BB962C8B-B14F-4D97-AF65-F5344CB8AC3E}">
        <p14:creationId xmlns:p14="http://schemas.microsoft.com/office/powerpoint/2010/main" val="304145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Execution Strategies</a:t>
            </a:r>
          </a:p>
        </p:txBody>
      </p:sp>
      <p:sp>
        <p:nvSpPr>
          <p:cNvPr id="4" name="TextBox 3"/>
          <p:cNvSpPr txBox="1"/>
          <p:nvPr/>
        </p:nvSpPr>
        <p:spPr>
          <a:xfrm>
            <a:off x="971600" y="1772816"/>
            <a:ext cx="6840760" cy="4801314"/>
          </a:xfrm>
          <a:prstGeom prst="rect">
            <a:avLst/>
          </a:prstGeom>
          <a:noFill/>
        </p:spPr>
        <p:txBody>
          <a:bodyPr wrap="square" rtlCol="0">
            <a:spAutoFit/>
          </a:bodyPr>
          <a:lstStyle/>
          <a:p>
            <a:pPr marL="285750" indent="-285750" algn="just">
              <a:buFont typeface="Arial" pitchFamily="34" charset="0"/>
              <a:buChar char="•"/>
            </a:pPr>
            <a:r>
              <a:rPr lang="en-US" dirty="0"/>
              <a:t>The course design and curriculum has been aligned with the overall objectives of the program, ensuring a coherent and progressive development of listening, speaking, reading, and writing skills. </a:t>
            </a:r>
          </a:p>
          <a:p>
            <a:pPr marL="285750" indent="-285750" algn="just">
              <a:buFont typeface="Arial" pitchFamily="34" charset="0"/>
              <a:buChar char="•"/>
            </a:pPr>
            <a:r>
              <a:rPr lang="en-US" dirty="0"/>
              <a:t>Active learning strategies are employed to encourage student participation and engagement, involving interactive activities, role-plays, debates, group discussions, and language games. </a:t>
            </a:r>
          </a:p>
          <a:p>
            <a:pPr marL="285750" indent="-285750" algn="just">
              <a:buFont typeface="Arial" pitchFamily="34" charset="0"/>
              <a:buChar char="•"/>
            </a:pPr>
            <a:r>
              <a:rPr lang="en-US" dirty="0"/>
              <a:t>Integration of modern technology, such as multimedia and language learning labs, will further enhance language acquisition. </a:t>
            </a:r>
          </a:p>
          <a:p>
            <a:pPr marL="285750" indent="-285750" algn="just">
              <a:buFont typeface="Arial" pitchFamily="34" charset="0"/>
              <a:buChar char="•"/>
            </a:pPr>
            <a:r>
              <a:rPr lang="en-US" dirty="0"/>
              <a:t>Formative assessments will be used to monitor students' progress and provide timely feedback, while summative assessments to evaluate their overall language proficiency. </a:t>
            </a:r>
          </a:p>
          <a:p>
            <a:pPr marL="285750" indent="-285750" algn="just">
              <a:buFont typeface="Arial" pitchFamily="34" charset="0"/>
              <a:buChar char="•"/>
            </a:pPr>
            <a:r>
              <a:rPr lang="en-US" dirty="0"/>
              <a:t>A multilingual approach will be adopted, acknowledging and celebrating the linguistic diversity of students. </a:t>
            </a:r>
          </a:p>
          <a:p>
            <a:pPr marL="285750" indent="-285750" algn="just">
              <a:buFont typeface="Arial" pitchFamily="34" charset="0"/>
              <a:buChar char="•"/>
            </a:pPr>
            <a:r>
              <a:rPr lang="en-US" dirty="0"/>
              <a:t>The course will integrate cultural elements and local context to make learning more meaningful and relevant. </a:t>
            </a:r>
          </a:p>
          <a:p>
            <a:pPr marL="285750" indent="-285750" algn="just">
              <a:buFont typeface="Arial" pitchFamily="34" charset="0"/>
              <a:buChar char="•"/>
            </a:pPr>
            <a:r>
              <a:rPr lang="en-US" dirty="0"/>
              <a:t>Inclusivity and accessibility is ensured, catering to the diverse needs and abilities of all students. </a:t>
            </a:r>
            <a:endParaRPr lang="en-IN" dirty="0"/>
          </a:p>
        </p:txBody>
      </p:sp>
    </p:spTree>
    <p:extLst>
      <p:ext uri="{BB962C8B-B14F-4D97-AF65-F5344CB8AC3E}">
        <p14:creationId xmlns:p14="http://schemas.microsoft.com/office/powerpoint/2010/main" val="3007118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Execution Strategies- Course Importance</a:t>
            </a:r>
          </a:p>
        </p:txBody>
      </p:sp>
      <p:sp>
        <p:nvSpPr>
          <p:cNvPr id="4" name="Rectangle 3"/>
          <p:cNvSpPr/>
          <p:nvPr/>
        </p:nvSpPr>
        <p:spPr>
          <a:xfrm>
            <a:off x="395536" y="1859340"/>
            <a:ext cx="8208912" cy="2585323"/>
          </a:xfrm>
          <a:prstGeom prst="rect">
            <a:avLst/>
          </a:prstGeom>
        </p:spPr>
        <p:txBody>
          <a:bodyPr wrap="square">
            <a:spAutoFit/>
          </a:bodyPr>
          <a:lstStyle/>
          <a:p>
            <a:pPr algn="just"/>
            <a:r>
              <a:rPr lang="en-US" dirty="0">
                <a:latin typeface="Times New Roman" pitchFamily="18" charset="0"/>
                <a:cs typeface="Times New Roman" pitchFamily="18" charset="0"/>
              </a:rPr>
              <a:t>This course is LSRW course. Engaging in LSRW (Listening, Speaking, Reading, Writing) activities in the classroom leads to comprehensive language development. Students enhance their listening skills through exposure to various accents and contexts. They become confident speakers, articulate writers, and proficient readers, broadening their understanding of language nuances and cultural perspectives. LSRW cultivates effective communication and fosters critical thinking.</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32659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09601" y="1905000"/>
            <a:ext cx="8153400" cy="1016000"/>
          </a:xfrm>
        </p:spPr>
        <p:txBody>
          <a:bodyPr>
            <a:normAutofit fontScale="90000"/>
          </a:bodyPr>
          <a:lstStyle/>
          <a:p>
            <a:r>
              <a:rPr lang="en-IN" sz="2600" dirty="0"/>
              <a:t>MOOCs/Industry Certification/National/International competition or Tests:</a:t>
            </a:r>
            <a:br>
              <a:rPr lang="en-IN" dirty="0"/>
            </a:br>
            <a:endParaRPr lang="en-IN" dirty="0"/>
          </a:p>
        </p:txBody>
      </p:sp>
      <p:graphicFrame>
        <p:nvGraphicFramePr>
          <p:cNvPr id="3" name="Table 2"/>
          <p:cNvGraphicFramePr>
            <a:graphicFrameLocks noGrp="1"/>
          </p:cNvGraphicFramePr>
          <p:nvPr/>
        </p:nvGraphicFramePr>
        <p:xfrm>
          <a:off x="372534" y="3352800"/>
          <a:ext cx="8398934" cy="990600"/>
        </p:xfrm>
        <a:graphic>
          <a:graphicData uri="http://schemas.openxmlformats.org/drawingml/2006/table">
            <a:tbl>
              <a:tblPr/>
              <a:tblGrid>
                <a:gridCol w="1984574">
                  <a:extLst>
                    <a:ext uri="{9D8B030D-6E8A-4147-A177-3AD203B41FA5}">
                      <a16:colId xmlns:a16="http://schemas.microsoft.com/office/drawing/2014/main" val="20000"/>
                    </a:ext>
                  </a:extLst>
                </a:gridCol>
                <a:gridCol w="3996956">
                  <a:extLst>
                    <a:ext uri="{9D8B030D-6E8A-4147-A177-3AD203B41FA5}">
                      <a16:colId xmlns:a16="http://schemas.microsoft.com/office/drawing/2014/main" val="20001"/>
                    </a:ext>
                  </a:extLst>
                </a:gridCol>
                <a:gridCol w="765487">
                  <a:extLst>
                    <a:ext uri="{9D8B030D-6E8A-4147-A177-3AD203B41FA5}">
                      <a16:colId xmlns:a16="http://schemas.microsoft.com/office/drawing/2014/main" val="20002"/>
                    </a:ext>
                  </a:extLst>
                </a:gridCol>
                <a:gridCol w="825081">
                  <a:extLst>
                    <a:ext uri="{9D8B030D-6E8A-4147-A177-3AD203B41FA5}">
                      <a16:colId xmlns:a16="http://schemas.microsoft.com/office/drawing/2014/main" val="20003"/>
                    </a:ext>
                  </a:extLst>
                </a:gridCol>
                <a:gridCol w="826836">
                  <a:extLst>
                    <a:ext uri="{9D8B030D-6E8A-4147-A177-3AD203B41FA5}">
                      <a16:colId xmlns:a16="http://schemas.microsoft.com/office/drawing/2014/main" val="20004"/>
                    </a:ext>
                  </a:extLst>
                </a:gridCol>
              </a:tblGrid>
              <a:tr h="990600">
                <a:tc>
                  <a:txBody>
                    <a:bodyPr/>
                    <a:lstStyle/>
                    <a:p>
                      <a:r>
                        <a:rPr lang="en-IN" sz="1800" b="1" dirty="0">
                          <a:solidFill>
                            <a:srgbClr val="8A0651"/>
                          </a:solidFill>
                          <a:effectLst/>
                          <a:latin typeface="Trebuchet MS"/>
                        </a:rPr>
                        <a:t>Test/Examination</a:t>
                      </a:r>
                      <a:endParaRPr lang="en-IN" sz="1800" dirty="0">
                        <a:effectLst/>
                      </a:endParaRPr>
                    </a:p>
                  </a:txBody>
                  <a:tcPr marL="59267" marR="59267"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r>
                        <a:rPr lang="en-IN" sz="1800" b="1" dirty="0">
                          <a:solidFill>
                            <a:srgbClr val="8A0651"/>
                          </a:solidFill>
                          <a:effectLst/>
                          <a:latin typeface="Trebuchet MS"/>
                        </a:rPr>
                        <a:t>IELTS (International English Language Testing System)</a:t>
                      </a:r>
                      <a:endParaRPr lang="en-IN" sz="1800" dirty="0">
                        <a:effectLst/>
                      </a:endParaRPr>
                    </a:p>
                  </a:txBody>
                  <a:tcPr marL="59267" marR="59267"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r>
                        <a:rPr lang="en-IN" sz="1800" dirty="0">
                          <a:effectLst/>
                        </a:rPr>
                        <a:t>8 Bands </a:t>
                      </a:r>
                    </a:p>
                  </a:txBody>
                  <a:tcPr marL="59267" marR="59267"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8A0651"/>
                          </a:solidFill>
                          <a:effectLst/>
                          <a:latin typeface="Trebuchet MS"/>
                        </a:rPr>
                        <a:t>All AT</a:t>
                      </a:r>
                      <a:endParaRPr lang="en-IN" sz="1800" dirty="0">
                        <a:effectLst/>
                      </a:endParaRPr>
                    </a:p>
                    <a:p>
                      <a:r>
                        <a:rPr lang="en-IN" sz="1800" dirty="0">
                          <a:effectLst/>
                        </a:rPr>
                        <a:t>exempt</a:t>
                      </a:r>
                    </a:p>
                  </a:txBody>
                  <a:tcPr marL="59267" marR="59267"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endParaRPr lang="en-IN" sz="1800" dirty="0">
                        <a:effectLst/>
                      </a:endParaRPr>
                    </a:p>
                  </a:txBody>
                  <a:tcPr marL="59267" marR="59267"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bl>
          </a:graphicData>
        </a:graphic>
      </p:graphicFrame>
      <p:sp>
        <p:nvSpPr>
          <p:cNvPr id="4" name="Freeform 4"/>
          <p:cNvSpPr/>
          <p:nvPr/>
        </p:nvSpPr>
        <p:spPr>
          <a:xfrm>
            <a:off x="6831135" y="0"/>
            <a:ext cx="2312865" cy="1603586"/>
          </a:xfrm>
          <a:custGeom>
            <a:avLst/>
            <a:gdLst/>
            <a:ahLst/>
            <a:cxnLst/>
            <a:rect l="l" t="t" r="r" b="b"/>
            <a:pathLst>
              <a:path w="4625730" h="2405379">
                <a:moveTo>
                  <a:pt x="0" y="0"/>
                </a:moveTo>
                <a:lnTo>
                  <a:pt x="4625730" y="0"/>
                </a:lnTo>
                <a:lnTo>
                  <a:pt x="4625730" y="2405379"/>
                </a:lnTo>
                <a:lnTo>
                  <a:pt x="0" y="2405379"/>
                </a:lnTo>
                <a:lnTo>
                  <a:pt x="0" y="0"/>
                </a:lnTo>
                <a:close/>
              </a:path>
            </a:pathLst>
          </a:custGeom>
          <a:blipFill>
            <a:blip r:embed="rId3"/>
            <a:stretch>
              <a:fillRect/>
            </a:stretch>
          </a:blipFill>
        </p:spPr>
        <p:txBody>
          <a:bodyPr/>
          <a:lstStyle/>
          <a:p>
            <a:endParaRPr lang="en-IN"/>
          </a:p>
        </p:txBody>
      </p:sp>
    </p:spTree>
    <p:extLst>
      <p:ext uri="{BB962C8B-B14F-4D97-AF65-F5344CB8AC3E}">
        <p14:creationId xmlns:p14="http://schemas.microsoft.com/office/powerpoint/2010/main" val="160449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4456578"/>
            <a:ext cx="8115300" cy="2936049"/>
            <a:chOff x="0" y="0"/>
            <a:chExt cx="4274726" cy="1159920"/>
          </a:xfrm>
        </p:grpSpPr>
        <p:sp>
          <p:nvSpPr>
            <p:cNvPr id="3" name="Freeform 3"/>
            <p:cNvSpPr/>
            <p:nvPr/>
          </p:nvSpPr>
          <p:spPr>
            <a:xfrm>
              <a:off x="0" y="0"/>
              <a:ext cx="4274726" cy="1159920"/>
            </a:xfrm>
            <a:custGeom>
              <a:avLst/>
              <a:gdLst/>
              <a:ahLst/>
              <a:cxnLst/>
              <a:rect l="l" t="t" r="r" b="b"/>
              <a:pathLst>
                <a:path w="4274726" h="1159920">
                  <a:moveTo>
                    <a:pt x="13356" y="0"/>
                  </a:moveTo>
                  <a:lnTo>
                    <a:pt x="4261370" y="0"/>
                  </a:lnTo>
                  <a:cubicBezTo>
                    <a:pt x="4264912" y="0"/>
                    <a:pt x="4268309" y="1407"/>
                    <a:pt x="4270814" y="3912"/>
                  </a:cubicBezTo>
                  <a:cubicBezTo>
                    <a:pt x="4273319" y="6417"/>
                    <a:pt x="4274726" y="9814"/>
                    <a:pt x="4274726" y="13356"/>
                  </a:cubicBezTo>
                  <a:lnTo>
                    <a:pt x="4274726" y="1146565"/>
                  </a:lnTo>
                  <a:cubicBezTo>
                    <a:pt x="4274726" y="1150107"/>
                    <a:pt x="4273319" y="1153504"/>
                    <a:pt x="4270814" y="1156009"/>
                  </a:cubicBezTo>
                  <a:cubicBezTo>
                    <a:pt x="4268309" y="1158513"/>
                    <a:pt x="4264912" y="1159920"/>
                    <a:pt x="4261370" y="1159920"/>
                  </a:cubicBezTo>
                  <a:lnTo>
                    <a:pt x="13356" y="1159920"/>
                  </a:lnTo>
                  <a:cubicBezTo>
                    <a:pt x="9814" y="1159920"/>
                    <a:pt x="6417" y="1158513"/>
                    <a:pt x="3912" y="1156009"/>
                  </a:cubicBezTo>
                  <a:cubicBezTo>
                    <a:pt x="1407" y="1153504"/>
                    <a:pt x="0" y="1150107"/>
                    <a:pt x="0" y="1146565"/>
                  </a:cubicBezTo>
                  <a:lnTo>
                    <a:pt x="0" y="13356"/>
                  </a:lnTo>
                  <a:cubicBezTo>
                    <a:pt x="0" y="9814"/>
                    <a:pt x="1407" y="6417"/>
                    <a:pt x="3912" y="3912"/>
                  </a:cubicBezTo>
                  <a:cubicBezTo>
                    <a:pt x="6417" y="1407"/>
                    <a:pt x="9814" y="0"/>
                    <a:pt x="13356" y="0"/>
                  </a:cubicBezTo>
                  <a:close/>
                </a:path>
              </a:pathLst>
            </a:custGeom>
            <a:solidFill>
              <a:srgbClr val="0F4C75"/>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1489"/>
                </a:lnSpc>
              </a:pPr>
              <a:endParaRPr/>
            </a:p>
          </p:txBody>
        </p:sp>
      </p:grpSp>
      <p:grpSp>
        <p:nvGrpSpPr>
          <p:cNvPr id="5" name="Group 5"/>
          <p:cNvGrpSpPr/>
          <p:nvPr/>
        </p:nvGrpSpPr>
        <p:grpSpPr>
          <a:xfrm>
            <a:off x="1291565" y="3293439"/>
            <a:ext cx="1958485" cy="2246188"/>
            <a:chOff x="0" y="0"/>
            <a:chExt cx="1031630" cy="887383"/>
          </a:xfrm>
        </p:grpSpPr>
        <p:sp>
          <p:nvSpPr>
            <p:cNvPr id="6" name="Freeform 6"/>
            <p:cNvSpPr/>
            <p:nvPr/>
          </p:nvSpPr>
          <p:spPr>
            <a:xfrm>
              <a:off x="0" y="0"/>
              <a:ext cx="1031630" cy="887383"/>
            </a:xfrm>
            <a:custGeom>
              <a:avLst/>
              <a:gdLst/>
              <a:ahLst/>
              <a:cxnLst/>
              <a:rect l="l" t="t" r="r" b="b"/>
              <a:pathLst>
                <a:path w="1031630" h="887383">
                  <a:moveTo>
                    <a:pt x="49413" y="0"/>
                  </a:moveTo>
                  <a:lnTo>
                    <a:pt x="982217" y="0"/>
                  </a:lnTo>
                  <a:cubicBezTo>
                    <a:pt x="995322" y="0"/>
                    <a:pt x="1007890" y="5206"/>
                    <a:pt x="1017157" y="14473"/>
                  </a:cubicBezTo>
                  <a:cubicBezTo>
                    <a:pt x="1026424" y="23739"/>
                    <a:pt x="1031630" y="36308"/>
                    <a:pt x="1031630" y="49413"/>
                  </a:cubicBezTo>
                  <a:lnTo>
                    <a:pt x="1031630" y="837970"/>
                  </a:lnTo>
                  <a:cubicBezTo>
                    <a:pt x="1031630" y="851075"/>
                    <a:pt x="1026424" y="863644"/>
                    <a:pt x="1017157" y="872910"/>
                  </a:cubicBezTo>
                  <a:cubicBezTo>
                    <a:pt x="1007890" y="882177"/>
                    <a:pt x="995322" y="887383"/>
                    <a:pt x="982217" y="887383"/>
                  </a:cubicBezTo>
                  <a:lnTo>
                    <a:pt x="49413" y="887383"/>
                  </a:lnTo>
                  <a:cubicBezTo>
                    <a:pt x="36308" y="887383"/>
                    <a:pt x="23739" y="882177"/>
                    <a:pt x="14473" y="872910"/>
                  </a:cubicBezTo>
                  <a:cubicBezTo>
                    <a:pt x="5206" y="863644"/>
                    <a:pt x="0" y="851075"/>
                    <a:pt x="0" y="837970"/>
                  </a:cubicBezTo>
                  <a:lnTo>
                    <a:pt x="0" y="49413"/>
                  </a:lnTo>
                  <a:cubicBezTo>
                    <a:pt x="0" y="36308"/>
                    <a:pt x="5206" y="23739"/>
                    <a:pt x="14473" y="14473"/>
                  </a:cubicBezTo>
                  <a:cubicBezTo>
                    <a:pt x="23739" y="5206"/>
                    <a:pt x="36308" y="0"/>
                    <a:pt x="49413" y="0"/>
                  </a:cubicBezTo>
                  <a:close/>
                </a:path>
              </a:pathLst>
            </a:custGeom>
            <a:solidFill>
              <a:srgbClr val="F7B633"/>
            </a:solidFill>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1489"/>
                </a:lnSpc>
              </a:pPr>
              <a:endParaRPr/>
            </a:p>
          </p:txBody>
        </p:sp>
      </p:grpSp>
      <p:sp>
        <p:nvSpPr>
          <p:cNvPr id="8" name="Freeform 8"/>
          <p:cNvSpPr/>
          <p:nvPr/>
        </p:nvSpPr>
        <p:spPr>
          <a:xfrm>
            <a:off x="2089257" y="3657401"/>
            <a:ext cx="363101" cy="484135"/>
          </a:xfrm>
          <a:custGeom>
            <a:avLst/>
            <a:gdLst/>
            <a:ahLst/>
            <a:cxnLst/>
            <a:rect l="l" t="t" r="r" b="b"/>
            <a:pathLst>
              <a:path w="726202" h="726202">
                <a:moveTo>
                  <a:pt x="0" y="0"/>
                </a:moveTo>
                <a:lnTo>
                  <a:pt x="726201" y="0"/>
                </a:lnTo>
                <a:lnTo>
                  <a:pt x="726201" y="726202"/>
                </a:lnTo>
                <a:lnTo>
                  <a:pt x="0" y="726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9" name="Group 9"/>
          <p:cNvGrpSpPr/>
          <p:nvPr/>
        </p:nvGrpSpPr>
        <p:grpSpPr>
          <a:xfrm>
            <a:off x="3592758" y="3293439"/>
            <a:ext cx="1958485" cy="2246188"/>
            <a:chOff x="0" y="0"/>
            <a:chExt cx="1031630" cy="887383"/>
          </a:xfrm>
        </p:grpSpPr>
        <p:sp>
          <p:nvSpPr>
            <p:cNvPr id="10" name="Freeform 10"/>
            <p:cNvSpPr/>
            <p:nvPr/>
          </p:nvSpPr>
          <p:spPr>
            <a:xfrm>
              <a:off x="0" y="0"/>
              <a:ext cx="1031630" cy="887383"/>
            </a:xfrm>
            <a:custGeom>
              <a:avLst/>
              <a:gdLst/>
              <a:ahLst/>
              <a:cxnLst/>
              <a:rect l="l" t="t" r="r" b="b"/>
              <a:pathLst>
                <a:path w="1031630" h="887383">
                  <a:moveTo>
                    <a:pt x="49413" y="0"/>
                  </a:moveTo>
                  <a:lnTo>
                    <a:pt x="982217" y="0"/>
                  </a:lnTo>
                  <a:cubicBezTo>
                    <a:pt x="995322" y="0"/>
                    <a:pt x="1007890" y="5206"/>
                    <a:pt x="1017157" y="14473"/>
                  </a:cubicBezTo>
                  <a:cubicBezTo>
                    <a:pt x="1026424" y="23739"/>
                    <a:pt x="1031630" y="36308"/>
                    <a:pt x="1031630" y="49413"/>
                  </a:cubicBezTo>
                  <a:lnTo>
                    <a:pt x="1031630" y="837970"/>
                  </a:lnTo>
                  <a:cubicBezTo>
                    <a:pt x="1031630" y="851075"/>
                    <a:pt x="1026424" y="863644"/>
                    <a:pt x="1017157" y="872910"/>
                  </a:cubicBezTo>
                  <a:cubicBezTo>
                    <a:pt x="1007890" y="882177"/>
                    <a:pt x="995322" y="887383"/>
                    <a:pt x="982217" y="887383"/>
                  </a:cubicBezTo>
                  <a:lnTo>
                    <a:pt x="49413" y="887383"/>
                  </a:lnTo>
                  <a:cubicBezTo>
                    <a:pt x="36308" y="887383"/>
                    <a:pt x="23739" y="882177"/>
                    <a:pt x="14473" y="872910"/>
                  </a:cubicBezTo>
                  <a:cubicBezTo>
                    <a:pt x="5206" y="863644"/>
                    <a:pt x="0" y="851075"/>
                    <a:pt x="0" y="837970"/>
                  </a:cubicBezTo>
                  <a:lnTo>
                    <a:pt x="0" y="49413"/>
                  </a:lnTo>
                  <a:cubicBezTo>
                    <a:pt x="0" y="36308"/>
                    <a:pt x="5206" y="23739"/>
                    <a:pt x="14473" y="14473"/>
                  </a:cubicBezTo>
                  <a:cubicBezTo>
                    <a:pt x="23739" y="5206"/>
                    <a:pt x="36308" y="0"/>
                    <a:pt x="49413" y="0"/>
                  </a:cubicBezTo>
                  <a:close/>
                </a:path>
              </a:pathLst>
            </a:custGeom>
            <a:solidFill>
              <a:srgbClr val="F7B633"/>
            </a:solidFill>
          </p:spPr>
          <p:txBody>
            <a:bodyPr/>
            <a:lstStyle/>
            <a:p>
              <a:endParaRPr lang="en-IN"/>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1489"/>
                </a:lnSpc>
              </a:pPr>
              <a:endParaRPr/>
            </a:p>
          </p:txBody>
        </p:sp>
      </p:grpSp>
      <p:sp>
        <p:nvSpPr>
          <p:cNvPr id="12" name="Freeform 12"/>
          <p:cNvSpPr/>
          <p:nvPr/>
        </p:nvSpPr>
        <p:spPr>
          <a:xfrm>
            <a:off x="4390450" y="3657401"/>
            <a:ext cx="363101" cy="484135"/>
          </a:xfrm>
          <a:custGeom>
            <a:avLst/>
            <a:gdLst/>
            <a:ahLst/>
            <a:cxnLst/>
            <a:rect l="l" t="t" r="r" b="b"/>
            <a:pathLst>
              <a:path w="726202" h="726202">
                <a:moveTo>
                  <a:pt x="0" y="0"/>
                </a:moveTo>
                <a:lnTo>
                  <a:pt x="726202" y="0"/>
                </a:lnTo>
                <a:lnTo>
                  <a:pt x="726202" y="726202"/>
                </a:lnTo>
                <a:lnTo>
                  <a:pt x="0" y="726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3" name="Group 13"/>
          <p:cNvGrpSpPr/>
          <p:nvPr/>
        </p:nvGrpSpPr>
        <p:grpSpPr>
          <a:xfrm>
            <a:off x="5893951" y="3293439"/>
            <a:ext cx="1958485" cy="2246188"/>
            <a:chOff x="0" y="0"/>
            <a:chExt cx="1031630" cy="887383"/>
          </a:xfrm>
        </p:grpSpPr>
        <p:sp>
          <p:nvSpPr>
            <p:cNvPr id="14" name="Freeform 14"/>
            <p:cNvSpPr/>
            <p:nvPr/>
          </p:nvSpPr>
          <p:spPr>
            <a:xfrm>
              <a:off x="0" y="0"/>
              <a:ext cx="1031630" cy="887383"/>
            </a:xfrm>
            <a:custGeom>
              <a:avLst/>
              <a:gdLst/>
              <a:ahLst/>
              <a:cxnLst/>
              <a:rect l="l" t="t" r="r" b="b"/>
              <a:pathLst>
                <a:path w="1031630" h="887383">
                  <a:moveTo>
                    <a:pt x="49413" y="0"/>
                  </a:moveTo>
                  <a:lnTo>
                    <a:pt x="982217" y="0"/>
                  </a:lnTo>
                  <a:cubicBezTo>
                    <a:pt x="995322" y="0"/>
                    <a:pt x="1007890" y="5206"/>
                    <a:pt x="1017157" y="14473"/>
                  </a:cubicBezTo>
                  <a:cubicBezTo>
                    <a:pt x="1026424" y="23739"/>
                    <a:pt x="1031630" y="36308"/>
                    <a:pt x="1031630" y="49413"/>
                  </a:cubicBezTo>
                  <a:lnTo>
                    <a:pt x="1031630" y="837970"/>
                  </a:lnTo>
                  <a:cubicBezTo>
                    <a:pt x="1031630" y="851075"/>
                    <a:pt x="1026424" y="863644"/>
                    <a:pt x="1017157" y="872910"/>
                  </a:cubicBezTo>
                  <a:cubicBezTo>
                    <a:pt x="1007890" y="882177"/>
                    <a:pt x="995322" y="887383"/>
                    <a:pt x="982217" y="887383"/>
                  </a:cubicBezTo>
                  <a:lnTo>
                    <a:pt x="49413" y="887383"/>
                  </a:lnTo>
                  <a:cubicBezTo>
                    <a:pt x="36308" y="887383"/>
                    <a:pt x="23739" y="882177"/>
                    <a:pt x="14473" y="872910"/>
                  </a:cubicBezTo>
                  <a:cubicBezTo>
                    <a:pt x="5206" y="863644"/>
                    <a:pt x="0" y="851075"/>
                    <a:pt x="0" y="837970"/>
                  </a:cubicBezTo>
                  <a:lnTo>
                    <a:pt x="0" y="49413"/>
                  </a:lnTo>
                  <a:cubicBezTo>
                    <a:pt x="0" y="36308"/>
                    <a:pt x="5206" y="23739"/>
                    <a:pt x="14473" y="14473"/>
                  </a:cubicBezTo>
                  <a:cubicBezTo>
                    <a:pt x="23739" y="5206"/>
                    <a:pt x="36308" y="0"/>
                    <a:pt x="49413" y="0"/>
                  </a:cubicBezTo>
                  <a:close/>
                </a:path>
              </a:pathLst>
            </a:custGeom>
            <a:solidFill>
              <a:srgbClr val="F7B633"/>
            </a:solidFill>
          </p:spPr>
          <p:txBody>
            <a:bodyPr/>
            <a:lstStyle/>
            <a:p>
              <a:endParaRPr lang="en-IN"/>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1489"/>
                </a:lnSpc>
              </a:pPr>
              <a:endParaRPr/>
            </a:p>
          </p:txBody>
        </p:sp>
      </p:grpSp>
      <p:sp>
        <p:nvSpPr>
          <p:cNvPr id="16" name="Freeform 16"/>
          <p:cNvSpPr/>
          <p:nvPr/>
        </p:nvSpPr>
        <p:spPr>
          <a:xfrm>
            <a:off x="6691643" y="3657401"/>
            <a:ext cx="363101" cy="484135"/>
          </a:xfrm>
          <a:custGeom>
            <a:avLst/>
            <a:gdLst/>
            <a:ahLst/>
            <a:cxnLst/>
            <a:rect l="l" t="t" r="r" b="b"/>
            <a:pathLst>
              <a:path w="726202" h="726202">
                <a:moveTo>
                  <a:pt x="0" y="0"/>
                </a:moveTo>
                <a:lnTo>
                  <a:pt x="726201" y="0"/>
                </a:lnTo>
                <a:lnTo>
                  <a:pt x="726201" y="726202"/>
                </a:lnTo>
                <a:lnTo>
                  <a:pt x="0" y="726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7" name="TextBox 17"/>
          <p:cNvSpPr txBox="1"/>
          <p:nvPr/>
        </p:nvSpPr>
        <p:spPr>
          <a:xfrm>
            <a:off x="1536777" y="4268870"/>
            <a:ext cx="1468060" cy="807913"/>
          </a:xfrm>
          <a:prstGeom prst="rect">
            <a:avLst/>
          </a:prstGeom>
        </p:spPr>
        <p:txBody>
          <a:bodyPr lIns="0" tIns="0" rIns="0" bIns="0" rtlCol="0" anchor="t">
            <a:spAutoFit/>
          </a:bodyPr>
          <a:lstStyle/>
          <a:p>
            <a:pPr algn="ctr">
              <a:lnSpc>
                <a:spcPts val="4551"/>
              </a:lnSpc>
            </a:pPr>
            <a:r>
              <a:rPr lang="en-US" sz="3300">
                <a:solidFill>
                  <a:srgbClr val="000000"/>
                </a:solidFill>
                <a:latin typeface="DM Sans Bold"/>
              </a:rPr>
              <a:t>CA</a:t>
            </a:r>
          </a:p>
          <a:p>
            <a:pPr algn="ctr">
              <a:lnSpc>
                <a:spcPts val="1728"/>
              </a:lnSpc>
              <a:spcBef>
                <a:spcPct val="0"/>
              </a:spcBef>
            </a:pPr>
            <a:endParaRPr lang="en-US" sz="3300">
              <a:solidFill>
                <a:srgbClr val="000000"/>
              </a:solidFill>
              <a:latin typeface="DM Sans Bold"/>
            </a:endParaRPr>
          </a:p>
        </p:txBody>
      </p:sp>
      <p:sp>
        <p:nvSpPr>
          <p:cNvPr id="18" name="TextBox 18"/>
          <p:cNvSpPr txBox="1"/>
          <p:nvPr/>
        </p:nvSpPr>
        <p:spPr>
          <a:xfrm>
            <a:off x="3672223" y="4226252"/>
            <a:ext cx="1879020" cy="872034"/>
          </a:xfrm>
          <a:prstGeom prst="rect">
            <a:avLst/>
          </a:prstGeom>
        </p:spPr>
        <p:txBody>
          <a:bodyPr lIns="0" tIns="0" rIns="0" bIns="0" rtlCol="0" anchor="t">
            <a:spAutoFit/>
          </a:bodyPr>
          <a:lstStyle/>
          <a:p>
            <a:pPr algn="ctr">
              <a:lnSpc>
                <a:spcPts val="2566"/>
              </a:lnSpc>
            </a:pPr>
            <a:r>
              <a:rPr lang="en-US">
                <a:solidFill>
                  <a:srgbClr val="000000"/>
                </a:solidFill>
                <a:latin typeface="DM Sans Bold"/>
              </a:rPr>
              <a:t>MTP(Mid term practical) </a:t>
            </a:r>
          </a:p>
          <a:p>
            <a:pPr algn="ctr">
              <a:lnSpc>
                <a:spcPts val="1550"/>
              </a:lnSpc>
              <a:spcBef>
                <a:spcPct val="0"/>
              </a:spcBef>
            </a:pPr>
            <a:endParaRPr lang="en-US">
              <a:solidFill>
                <a:srgbClr val="000000"/>
              </a:solidFill>
              <a:latin typeface="DM Sans Bold"/>
            </a:endParaRPr>
          </a:p>
        </p:txBody>
      </p:sp>
      <p:sp>
        <p:nvSpPr>
          <p:cNvPr id="19" name="TextBox 19"/>
          <p:cNvSpPr txBox="1"/>
          <p:nvPr/>
        </p:nvSpPr>
        <p:spPr>
          <a:xfrm>
            <a:off x="6217993" y="4300620"/>
            <a:ext cx="1494752" cy="961802"/>
          </a:xfrm>
          <a:prstGeom prst="rect">
            <a:avLst/>
          </a:prstGeom>
        </p:spPr>
        <p:txBody>
          <a:bodyPr lIns="0" tIns="0" rIns="0" bIns="0" rtlCol="0" anchor="t">
            <a:spAutoFit/>
          </a:bodyPr>
          <a:lstStyle/>
          <a:p>
            <a:pPr algn="ctr">
              <a:lnSpc>
                <a:spcPts val="2503"/>
              </a:lnSpc>
            </a:pPr>
            <a:r>
              <a:rPr lang="en-US">
                <a:solidFill>
                  <a:srgbClr val="000000"/>
                </a:solidFill>
                <a:latin typeface="DM Sans Bold"/>
              </a:rPr>
              <a:t>ETP(End term practical)</a:t>
            </a:r>
          </a:p>
          <a:p>
            <a:pPr algn="ctr">
              <a:lnSpc>
                <a:spcPts val="2503"/>
              </a:lnSpc>
              <a:spcBef>
                <a:spcPct val="0"/>
              </a:spcBef>
            </a:pPr>
            <a:endParaRPr lang="en-US">
              <a:solidFill>
                <a:srgbClr val="000000"/>
              </a:solidFill>
              <a:latin typeface="DM Sans Bold"/>
            </a:endParaRPr>
          </a:p>
        </p:txBody>
      </p:sp>
      <p:sp>
        <p:nvSpPr>
          <p:cNvPr id="20" name="TextBox 20"/>
          <p:cNvSpPr txBox="1"/>
          <p:nvPr/>
        </p:nvSpPr>
        <p:spPr>
          <a:xfrm>
            <a:off x="2870162" y="920750"/>
            <a:ext cx="3403676" cy="436017"/>
          </a:xfrm>
          <a:prstGeom prst="rect">
            <a:avLst/>
          </a:prstGeom>
        </p:spPr>
        <p:txBody>
          <a:bodyPr lIns="0" tIns="0" rIns="0" bIns="0" rtlCol="0" anchor="t">
            <a:spAutoFit/>
          </a:bodyPr>
          <a:lstStyle/>
          <a:p>
            <a:pPr algn="ctr">
              <a:lnSpc>
                <a:spcPts val="3360"/>
              </a:lnSpc>
            </a:pPr>
            <a:r>
              <a:rPr lang="en-US" sz="2800">
                <a:solidFill>
                  <a:srgbClr val="0F4C75"/>
                </a:solidFill>
                <a:latin typeface="Garet Bold"/>
              </a:rPr>
              <a:t>   The Exam Mode</a:t>
            </a:r>
          </a:p>
        </p:txBody>
      </p:sp>
    </p:spTree>
    <p:extLst>
      <p:ext uri="{BB962C8B-B14F-4D97-AF65-F5344CB8AC3E}">
        <p14:creationId xmlns:p14="http://schemas.microsoft.com/office/powerpoint/2010/main" val="1383952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331" y="2237849"/>
            <a:ext cx="9144000" cy="4601216"/>
            <a:chOff x="0" y="0"/>
            <a:chExt cx="4816593" cy="1817764"/>
          </a:xfrm>
        </p:grpSpPr>
        <p:sp>
          <p:nvSpPr>
            <p:cNvPr id="3" name="Freeform 3"/>
            <p:cNvSpPr/>
            <p:nvPr/>
          </p:nvSpPr>
          <p:spPr>
            <a:xfrm>
              <a:off x="0" y="0"/>
              <a:ext cx="4816592" cy="1817764"/>
            </a:xfrm>
            <a:custGeom>
              <a:avLst/>
              <a:gdLst/>
              <a:ahLst/>
              <a:cxnLst/>
              <a:rect l="l" t="t" r="r" b="b"/>
              <a:pathLst>
                <a:path w="4816592" h="1817764">
                  <a:moveTo>
                    <a:pt x="36830" y="0"/>
                  </a:moveTo>
                  <a:lnTo>
                    <a:pt x="4779763" y="0"/>
                  </a:lnTo>
                  <a:cubicBezTo>
                    <a:pt x="4789531" y="0"/>
                    <a:pt x="4798898" y="3880"/>
                    <a:pt x="4805805" y="10787"/>
                  </a:cubicBezTo>
                  <a:cubicBezTo>
                    <a:pt x="4812712" y="17694"/>
                    <a:pt x="4816592" y="27062"/>
                    <a:pt x="4816592" y="36830"/>
                  </a:cubicBezTo>
                  <a:lnTo>
                    <a:pt x="4816592" y="1780934"/>
                  </a:lnTo>
                  <a:cubicBezTo>
                    <a:pt x="4816592" y="1801275"/>
                    <a:pt x="4800103" y="1817764"/>
                    <a:pt x="4779763" y="1817764"/>
                  </a:cubicBezTo>
                  <a:lnTo>
                    <a:pt x="36830" y="1817764"/>
                  </a:lnTo>
                  <a:cubicBezTo>
                    <a:pt x="27062" y="1817764"/>
                    <a:pt x="17694" y="1813884"/>
                    <a:pt x="10787" y="1806977"/>
                  </a:cubicBezTo>
                  <a:cubicBezTo>
                    <a:pt x="3880" y="1800070"/>
                    <a:pt x="0" y="1790702"/>
                    <a:pt x="0" y="1780934"/>
                  </a:cubicBezTo>
                  <a:lnTo>
                    <a:pt x="0" y="36830"/>
                  </a:lnTo>
                  <a:cubicBezTo>
                    <a:pt x="0" y="16489"/>
                    <a:pt x="16489" y="0"/>
                    <a:pt x="36830" y="0"/>
                  </a:cubicBezTo>
                  <a:close/>
                </a:path>
              </a:pathLst>
            </a:custGeom>
            <a:solidFill>
              <a:srgbClr val="0F4C75"/>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1489"/>
                </a:lnSpc>
              </a:pPr>
              <a:endParaRPr/>
            </a:p>
          </p:txBody>
        </p:sp>
      </p:grpSp>
      <p:grpSp>
        <p:nvGrpSpPr>
          <p:cNvPr id="5" name="Group 5"/>
          <p:cNvGrpSpPr/>
          <p:nvPr/>
        </p:nvGrpSpPr>
        <p:grpSpPr>
          <a:xfrm>
            <a:off x="129450" y="28369"/>
            <a:ext cx="3416993" cy="6858000"/>
            <a:chOff x="0" y="0"/>
            <a:chExt cx="9111982" cy="13716000"/>
          </a:xfrm>
        </p:grpSpPr>
        <p:pic>
          <p:nvPicPr>
            <p:cNvPr id="6" name="Picture 6"/>
            <p:cNvPicPr>
              <a:picLocks noChangeAspect="1"/>
            </p:cNvPicPr>
            <p:nvPr/>
          </p:nvPicPr>
          <p:blipFill>
            <a:blip r:embed="rId2"/>
            <a:srcRect l="17572" r="17572"/>
            <a:stretch>
              <a:fillRect/>
            </a:stretch>
          </p:blipFill>
          <p:spPr>
            <a:xfrm>
              <a:off x="0" y="0"/>
              <a:ext cx="9111982" cy="13716000"/>
            </a:xfrm>
            <a:prstGeom prst="rect">
              <a:avLst/>
            </a:prstGeom>
          </p:spPr>
        </p:pic>
      </p:grpSp>
      <p:sp>
        <p:nvSpPr>
          <p:cNvPr id="7" name="TextBox 7"/>
          <p:cNvSpPr txBox="1"/>
          <p:nvPr/>
        </p:nvSpPr>
        <p:spPr>
          <a:xfrm>
            <a:off x="3771607" y="679450"/>
            <a:ext cx="4974683" cy="436017"/>
          </a:xfrm>
          <a:prstGeom prst="rect">
            <a:avLst/>
          </a:prstGeom>
        </p:spPr>
        <p:txBody>
          <a:bodyPr lIns="0" tIns="0" rIns="0" bIns="0" rtlCol="0" anchor="t">
            <a:spAutoFit/>
          </a:bodyPr>
          <a:lstStyle/>
          <a:p>
            <a:pPr>
              <a:lnSpc>
                <a:spcPts val="3360"/>
              </a:lnSpc>
            </a:pPr>
            <a:r>
              <a:rPr lang="en-US" sz="2800">
                <a:solidFill>
                  <a:srgbClr val="0F4C75"/>
                </a:solidFill>
                <a:latin typeface="Garet Bold"/>
              </a:rPr>
              <a:t>Course Assessment Model</a:t>
            </a:r>
          </a:p>
        </p:txBody>
      </p:sp>
      <p:sp>
        <p:nvSpPr>
          <p:cNvPr id="8" name="TextBox 8"/>
          <p:cNvSpPr txBox="1"/>
          <p:nvPr/>
        </p:nvSpPr>
        <p:spPr>
          <a:xfrm>
            <a:off x="2915816" y="2221653"/>
            <a:ext cx="5472608" cy="1051570"/>
          </a:xfrm>
          <a:prstGeom prst="rect">
            <a:avLst/>
          </a:prstGeom>
        </p:spPr>
        <p:txBody>
          <a:bodyPr wrap="square" lIns="0" tIns="0" rIns="0" bIns="0" rtlCol="0" anchor="t">
            <a:spAutoFit/>
          </a:bodyPr>
          <a:lstStyle/>
          <a:p>
            <a:pPr algn="ctr">
              <a:lnSpc>
                <a:spcPts val="4076"/>
              </a:lnSpc>
            </a:pPr>
            <a:r>
              <a:rPr lang="en-US" sz="2900" dirty="0">
                <a:solidFill>
                  <a:srgbClr val="F89A00"/>
                </a:solidFill>
                <a:latin typeface="Canva Sans Bold"/>
              </a:rPr>
              <a:t>Marks break up*</a:t>
            </a:r>
          </a:p>
          <a:p>
            <a:pPr algn="ctr">
              <a:lnSpc>
                <a:spcPts val="4076"/>
              </a:lnSpc>
            </a:pPr>
            <a:endParaRPr lang="en-US" sz="2900" dirty="0">
              <a:solidFill>
                <a:srgbClr val="F89A00"/>
              </a:solidFill>
              <a:latin typeface="Canva Sans Bold"/>
            </a:endParaRPr>
          </a:p>
        </p:txBody>
      </p:sp>
      <p:sp>
        <p:nvSpPr>
          <p:cNvPr id="9" name="TextBox 9"/>
          <p:cNvSpPr txBox="1"/>
          <p:nvPr/>
        </p:nvSpPr>
        <p:spPr>
          <a:xfrm>
            <a:off x="3923928" y="2884606"/>
            <a:ext cx="4256777" cy="2821285"/>
          </a:xfrm>
          <a:prstGeom prst="rect">
            <a:avLst/>
          </a:prstGeom>
        </p:spPr>
        <p:txBody>
          <a:bodyPr wrap="square" lIns="0" tIns="0" rIns="0" bIns="0" rtlCol="0" anchor="t">
            <a:spAutoFit/>
          </a:bodyPr>
          <a:lstStyle/>
          <a:p>
            <a:pPr>
              <a:lnSpc>
                <a:spcPts val="4354"/>
              </a:lnSpc>
            </a:pPr>
            <a:r>
              <a:rPr lang="en-US" sz="2000" dirty="0">
                <a:solidFill>
                  <a:srgbClr val="FFFFFF"/>
                </a:solidFill>
                <a:latin typeface="Canva Sans Bold"/>
              </a:rPr>
              <a:t>Class participation                 15</a:t>
            </a:r>
          </a:p>
          <a:p>
            <a:pPr>
              <a:lnSpc>
                <a:spcPts val="4354"/>
              </a:lnSpc>
            </a:pPr>
            <a:r>
              <a:rPr lang="en-US" sz="2000" dirty="0">
                <a:solidFill>
                  <a:srgbClr val="FFFFFF"/>
                </a:solidFill>
                <a:latin typeface="Canva Sans Bold"/>
              </a:rPr>
              <a:t>CA (4 out of 4 tasks)               30</a:t>
            </a:r>
          </a:p>
          <a:p>
            <a:pPr>
              <a:lnSpc>
                <a:spcPts val="4354"/>
              </a:lnSpc>
            </a:pPr>
            <a:r>
              <a:rPr lang="en-US" sz="2000" dirty="0">
                <a:solidFill>
                  <a:srgbClr val="FFFFFF"/>
                </a:solidFill>
                <a:latin typeface="Canva Sans Bold"/>
              </a:rPr>
              <a:t>MTP                                        15</a:t>
            </a:r>
          </a:p>
          <a:p>
            <a:pPr>
              <a:lnSpc>
                <a:spcPts val="4354"/>
              </a:lnSpc>
            </a:pPr>
            <a:r>
              <a:rPr lang="en-US" sz="2000" dirty="0">
                <a:solidFill>
                  <a:srgbClr val="FFFFFF"/>
                </a:solidFill>
                <a:latin typeface="Canva Sans Bold"/>
              </a:rPr>
              <a:t>ETP                                         40</a:t>
            </a:r>
          </a:p>
          <a:p>
            <a:pPr>
              <a:lnSpc>
                <a:spcPts val="4354"/>
              </a:lnSpc>
            </a:pPr>
            <a:r>
              <a:rPr lang="en-US" sz="2000" dirty="0">
                <a:solidFill>
                  <a:srgbClr val="F89A00"/>
                </a:solidFill>
                <a:latin typeface="Canva Sans Bold"/>
              </a:rPr>
              <a:t>Total                                       100</a:t>
            </a:r>
          </a:p>
        </p:txBody>
      </p:sp>
    </p:spTree>
    <p:extLst>
      <p:ext uri="{BB962C8B-B14F-4D97-AF65-F5344CB8AC3E}">
        <p14:creationId xmlns:p14="http://schemas.microsoft.com/office/powerpoint/2010/main" val="57857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5506" y="317013"/>
            <a:ext cx="8532440" cy="6093296"/>
          </a:xfrm>
          <a:custGeom>
            <a:avLst/>
            <a:gdLst/>
            <a:ahLst/>
            <a:cxnLst/>
            <a:rect l="l" t="t" r="r" b="b"/>
            <a:pathLst>
              <a:path w="18257812" h="12255516">
                <a:moveTo>
                  <a:pt x="0" y="0"/>
                </a:moveTo>
                <a:lnTo>
                  <a:pt x="18257812" y="0"/>
                </a:lnTo>
                <a:lnTo>
                  <a:pt x="18257812" y="12255516"/>
                </a:lnTo>
                <a:lnTo>
                  <a:pt x="0" y="12255516"/>
                </a:lnTo>
                <a:lnTo>
                  <a:pt x="0" y="0"/>
                </a:lnTo>
                <a:close/>
              </a:path>
            </a:pathLst>
          </a:custGeom>
          <a:blipFill>
            <a:blip r:embed="rId2"/>
            <a:stretch>
              <a:fillRect l="-1926" r="-1755"/>
            </a:stretch>
          </a:blipFill>
        </p:spPr>
        <p:txBody>
          <a:bodyPr/>
          <a:lstStyle/>
          <a:p>
            <a:endParaRPr lang="en-IN"/>
          </a:p>
        </p:txBody>
      </p:sp>
      <p:sp>
        <p:nvSpPr>
          <p:cNvPr id="3" name="Freeform 3"/>
          <p:cNvSpPr/>
          <p:nvPr/>
        </p:nvSpPr>
        <p:spPr>
          <a:xfrm rot="-5400000">
            <a:off x="-2898583" y="3008168"/>
            <a:ext cx="6858000" cy="841664"/>
          </a:xfrm>
          <a:custGeom>
            <a:avLst/>
            <a:gdLst/>
            <a:ahLst/>
            <a:cxnLst/>
            <a:rect l="l" t="t" r="r" b="b"/>
            <a:pathLst>
              <a:path w="10287000" h="1683327">
                <a:moveTo>
                  <a:pt x="0" y="0"/>
                </a:moveTo>
                <a:lnTo>
                  <a:pt x="10287000" y="0"/>
                </a:lnTo>
                <a:lnTo>
                  <a:pt x="10287000" y="1683328"/>
                </a:lnTo>
                <a:lnTo>
                  <a:pt x="0" y="1683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rot="-5400000">
            <a:off x="-2410127" y="3135736"/>
            <a:ext cx="5966430" cy="397545"/>
          </a:xfrm>
          <a:prstGeom prst="rect">
            <a:avLst/>
          </a:prstGeom>
        </p:spPr>
        <p:txBody>
          <a:bodyPr lIns="0" tIns="0" rIns="0" bIns="0" rtlCol="0" anchor="t">
            <a:spAutoFit/>
          </a:bodyPr>
          <a:lstStyle/>
          <a:p>
            <a:pPr algn="ctr">
              <a:lnSpc>
                <a:spcPts val="3057"/>
              </a:lnSpc>
              <a:spcBef>
                <a:spcPct val="0"/>
              </a:spcBef>
            </a:pPr>
            <a:r>
              <a:rPr lang="en-US" sz="2200">
                <a:solidFill>
                  <a:srgbClr val="FFFFFF"/>
                </a:solidFill>
                <a:latin typeface="DM Sans Bold"/>
              </a:rPr>
              <a:t>Revised blooms taxanomy</a:t>
            </a:r>
          </a:p>
        </p:txBody>
      </p:sp>
    </p:spTree>
    <p:extLst>
      <p:ext uri="{BB962C8B-B14F-4D97-AF65-F5344CB8AC3E}">
        <p14:creationId xmlns:p14="http://schemas.microsoft.com/office/powerpoint/2010/main" val="412440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153990"/>
            <a:ext cx="8229600" cy="322682"/>
          </a:xfrm>
        </p:spPr>
        <p:txBody>
          <a:bodyPr>
            <a:normAutofit fontScale="90000"/>
          </a:bodyPr>
          <a:lstStyle/>
          <a:p>
            <a:r>
              <a:rPr lang="en-US" sz="2000" dirty="0"/>
              <a:t>CA Pattern</a:t>
            </a:r>
          </a:p>
        </p:txBody>
      </p:sp>
      <p:sp>
        <p:nvSpPr>
          <p:cNvPr id="23599" name="Rectangle 1"/>
          <p:cNvSpPr>
            <a:spLocks noChangeArrowheads="1"/>
          </p:cNvSpPr>
          <p:nvPr/>
        </p:nvSpPr>
        <p:spPr bwMode="auto">
          <a:xfrm>
            <a:off x="1" y="10875"/>
            <a:ext cx="2044336" cy="28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341" tIns="42670" rIns="85341" bIns="42670" anchor="ctr">
            <a:spAutoFit/>
          </a:bodyPr>
          <a:lstStyle/>
          <a:p>
            <a:r>
              <a:rPr lang="en-US" sz="1300" b="1">
                <a:cs typeface="Times New Roman" pitchFamily="18" charset="0"/>
              </a:rPr>
              <a:t>Details of Academic Task(s)</a:t>
            </a:r>
            <a:endParaRPr lang="en-US" sz="1300"/>
          </a:p>
        </p:txBody>
      </p:sp>
      <p:sp>
        <p:nvSpPr>
          <p:cNvPr id="5" name="Freeform 4"/>
          <p:cNvSpPr/>
          <p:nvPr/>
        </p:nvSpPr>
        <p:spPr>
          <a:xfrm>
            <a:off x="7524328" y="0"/>
            <a:ext cx="1619672" cy="692696"/>
          </a:xfrm>
          <a:custGeom>
            <a:avLst/>
            <a:gdLst/>
            <a:ahLst/>
            <a:cxnLst/>
            <a:rect l="l" t="t" r="r" b="b"/>
            <a:pathLst>
              <a:path w="4625730" h="2405379">
                <a:moveTo>
                  <a:pt x="0" y="0"/>
                </a:moveTo>
                <a:lnTo>
                  <a:pt x="4625730" y="0"/>
                </a:lnTo>
                <a:lnTo>
                  <a:pt x="4625730" y="2405379"/>
                </a:lnTo>
                <a:lnTo>
                  <a:pt x="0" y="2405379"/>
                </a:lnTo>
                <a:lnTo>
                  <a:pt x="0" y="0"/>
                </a:lnTo>
                <a:close/>
              </a:path>
            </a:pathLst>
          </a:custGeom>
          <a:blipFill>
            <a:blip r:embed="rId2"/>
            <a:stretch>
              <a:fillRect/>
            </a:stretch>
          </a:blipFill>
        </p:spPr>
        <p:txBody>
          <a:bodyPr/>
          <a:lstStyle/>
          <a:p>
            <a:endParaRPr lang="en-IN"/>
          </a:p>
        </p:txBody>
      </p:sp>
      <p:graphicFrame>
        <p:nvGraphicFramePr>
          <p:cNvPr id="4" name="Table 3"/>
          <p:cNvGraphicFramePr>
            <a:graphicFrameLocks noGrp="1"/>
          </p:cNvGraphicFramePr>
          <p:nvPr>
            <p:extLst>
              <p:ext uri="{D42A27DB-BD31-4B8C-83A1-F6EECF244321}">
                <p14:modId xmlns:p14="http://schemas.microsoft.com/office/powerpoint/2010/main" val="3634336540"/>
              </p:ext>
            </p:extLst>
          </p:nvPr>
        </p:nvGraphicFramePr>
        <p:xfrm>
          <a:off x="251520" y="1124742"/>
          <a:ext cx="8712970" cy="5123457"/>
        </p:xfrm>
        <a:graphic>
          <a:graphicData uri="http://schemas.openxmlformats.org/drawingml/2006/table">
            <a:tbl>
              <a:tblPr>
                <a:tableStyleId>{5C22544A-7EE6-4342-B048-85BDC9FD1C3A}</a:tableStyleId>
              </a:tblPr>
              <a:tblGrid>
                <a:gridCol w="724155">
                  <a:extLst>
                    <a:ext uri="{9D8B030D-6E8A-4147-A177-3AD203B41FA5}">
                      <a16:colId xmlns:a16="http://schemas.microsoft.com/office/drawing/2014/main" val="20000"/>
                    </a:ext>
                  </a:extLst>
                </a:gridCol>
                <a:gridCol w="1067743">
                  <a:extLst>
                    <a:ext uri="{9D8B030D-6E8A-4147-A177-3AD203B41FA5}">
                      <a16:colId xmlns:a16="http://schemas.microsoft.com/office/drawing/2014/main" val="20001"/>
                    </a:ext>
                  </a:extLst>
                </a:gridCol>
                <a:gridCol w="1301938">
                  <a:extLst>
                    <a:ext uri="{9D8B030D-6E8A-4147-A177-3AD203B41FA5}">
                      <a16:colId xmlns:a16="http://schemas.microsoft.com/office/drawing/2014/main" val="20002"/>
                    </a:ext>
                  </a:extLst>
                </a:gridCol>
                <a:gridCol w="3388120">
                  <a:extLst>
                    <a:ext uri="{9D8B030D-6E8A-4147-A177-3AD203B41FA5}">
                      <a16:colId xmlns:a16="http://schemas.microsoft.com/office/drawing/2014/main" val="20003"/>
                    </a:ext>
                  </a:extLst>
                </a:gridCol>
                <a:gridCol w="685636">
                  <a:extLst>
                    <a:ext uri="{9D8B030D-6E8A-4147-A177-3AD203B41FA5}">
                      <a16:colId xmlns:a16="http://schemas.microsoft.com/office/drawing/2014/main" val="20004"/>
                    </a:ext>
                  </a:extLst>
                </a:gridCol>
                <a:gridCol w="434494">
                  <a:extLst>
                    <a:ext uri="{9D8B030D-6E8A-4147-A177-3AD203B41FA5}">
                      <a16:colId xmlns:a16="http://schemas.microsoft.com/office/drawing/2014/main" val="20005"/>
                    </a:ext>
                  </a:extLst>
                </a:gridCol>
                <a:gridCol w="685636">
                  <a:extLst>
                    <a:ext uri="{9D8B030D-6E8A-4147-A177-3AD203B41FA5}">
                      <a16:colId xmlns:a16="http://schemas.microsoft.com/office/drawing/2014/main" val="20006"/>
                    </a:ext>
                  </a:extLst>
                </a:gridCol>
                <a:gridCol w="425248">
                  <a:extLst>
                    <a:ext uri="{9D8B030D-6E8A-4147-A177-3AD203B41FA5}">
                      <a16:colId xmlns:a16="http://schemas.microsoft.com/office/drawing/2014/main" val="20007"/>
                    </a:ext>
                  </a:extLst>
                </a:gridCol>
              </a:tblGrid>
              <a:tr h="288538">
                <a:tc gridSpan="8">
                  <a:txBody>
                    <a:bodyPr/>
                    <a:lstStyle/>
                    <a:p>
                      <a:pPr algn="l" fontAlgn="t"/>
                      <a:r>
                        <a:rPr lang="en-IN" sz="1200" u="none" strike="noStrike" dirty="0">
                          <a:effectLst/>
                        </a:rPr>
                        <a:t>Details of Academic Task(s)</a:t>
                      </a:r>
                      <a:endParaRPr lang="en-IN" sz="1200" b="1" i="0" u="none" strike="noStrike" dirty="0">
                        <a:solidFill>
                          <a:srgbClr val="000000"/>
                        </a:solidFill>
                        <a:effectLst/>
                        <a:latin typeface="Times New Roman"/>
                      </a:endParaRPr>
                    </a:p>
                  </a:txBody>
                  <a:tcPr marL="45440" marR="3787" marT="3787"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766518">
                <a:tc>
                  <a:txBody>
                    <a:bodyPr/>
                    <a:lstStyle/>
                    <a:p>
                      <a:pPr algn="l" fontAlgn="t"/>
                      <a:r>
                        <a:rPr lang="en-IN" sz="1200" b="1" u="none" strike="noStrike" dirty="0">
                          <a:effectLst/>
                        </a:rPr>
                        <a:t>Academic Task</a:t>
                      </a:r>
                      <a:endParaRPr lang="en-IN" sz="1200" b="1" i="0" u="none" strike="noStrike" dirty="0">
                        <a:solidFill>
                          <a:srgbClr val="000000"/>
                        </a:solidFill>
                        <a:effectLst/>
                        <a:latin typeface="Times New Roman"/>
                      </a:endParaRPr>
                    </a:p>
                  </a:txBody>
                  <a:tcPr marL="3787" marR="3787" marT="3787" marB="0"/>
                </a:tc>
                <a:tc>
                  <a:txBody>
                    <a:bodyPr/>
                    <a:lstStyle/>
                    <a:p>
                      <a:pPr algn="l" fontAlgn="t"/>
                      <a:r>
                        <a:rPr lang="en-IN" sz="1200" b="1" u="none" strike="noStrike" dirty="0">
                          <a:effectLst/>
                        </a:rPr>
                        <a:t>Objective</a:t>
                      </a:r>
                      <a:endParaRPr lang="en-IN" sz="1200" b="1" i="0" u="none" strike="noStrike" dirty="0">
                        <a:solidFill>
                          <a:srgbClr val="000000"/>
                        </a:solidFill>
                        <a:effectLst/>
                        <a:latin typeface="Times New Roman"/>
                      </a:endParaRPr>
                    </a:p>
                  </a:txBody>
                  <a:tcPr marL="3787" marR="3787" marT="3787" marB="0"/>
                </a:tc>
                <a:tc>
                  <a:txBody>
                    <a:bodyPr/>
                    <a:lstStyle/>
                    <a:p>
                      <a:pPr algn="l" fontAlgn="t"/>
                      <a:r>
                        <a:rPr lang="en-IN" sz="1200" b="1" u="none" strike="noStrike" dirty="0">
                          <a:effectLst/>
                        </a:rPr>
                        <a:t>Detail of Academic Task</a:t>
                      </a:r>
                      <a:endParaRPr lang="en-IN" sz="1200" b="1" i="0" u="none" strike="noStrike" dirty="0">
                        <a:solidFill>
                          <a:srgbClr val="000000"/>
                        </a:solidFill>
                        <a:effectLst/>
                        <a:latin typeface="Times New Roman"/>
                      </a:endParaRPr>
                    </a:p>
                  </a:txBody>
                  <a:tcPr marL="3787" marR="3787" marT="3787" marB="0"/>
                </a:tc>
                <a:tc>
                  <a:txBody>
                    <a:bodyPr/>
                    <a:lstStyle/>
                    <a:p>
                      <a:pPr algn="l" fontAlgn="t"/>
                      <a:r>
                        <a:rPr lang="en-US" sz="1200" b="1" u="none" strike="noStrike" dirty="0">
                          <a:effectLst/>
                        </a:rPr>
                        <a:t>Nature of Academic Task (group/individuals)</a:t>
                      </a:r>
                      <a:endParaRPr lang="en-US" sz="1200" b="1" i="0" u="none" strike="noStrike" dirty="0">
                        <a:solidFill>
                          <a:srgbClr val="000000"/>
                        </a:solidFill>
                        <a:effectLst/>
                        <a:latin typeface="Times New Roman"/>
                      </a:endParaRPr>
                    </a:p>
                  </a:txBody>
                  <a:tcPr marL="3787" marR="3787" marT="3787" marB="0"/>
                </a:tc>
                <a:tc>
                  <a:txBody>
                    <a:bodyPr/>
                    <a:lstStyle/>
                    <a:p>
                      <a:pPr algn="l" fontAlgn="t"/>
                      <a:r>
                        <a:rPr lang="en-IN" sz="1200" b="1" u="none" strike="noStrike" dirty="0">
                          <a:effectLst/>
                        </a:rPr>
                        <a:t>Academic Task Mode</a:t>
                      </a:r>
                      <a:endParaRPr lang="en-IN" sz="1200" b="1" i="0" u="none" strike="noStrike" dirty="0">
                        <a:solidFill>
                          <a:srgbClr val="000000"/>
                        </a:solidFill>
                        <a:effectLst/>
                        <a:latin typeface="Times New Roman"/>
                      </a:endParaRPr>
                    </a:p>
                  </a:txBody>
                  <a:tcPr marL="3787" marR="3787" marT="3787" marB="0"/>
                </a:tc>
                <a:tc>
                  <a:txBody>
                    <a:bodyPr/>
                    <a:lstStyle/>
                    <a:p>
                      <a:pPr algn="l" fontAlgn="t"/>
                      <a:r>
                        <a:rPr lang="en-IN" sz="1200" b="1" u="none" strike="noStrike" dirty="0">
                          <a:effectLst/>
                        </a:rPr>
                        <a:t>Marks</a:t>
                      </a:r>
                      <a:endParaRPr lang="en-IN" sz="1200" b="1" i="0" u="none" strike="noStrike" dirty="0">
                        <a:solidFill>
                          <a:srgbClr val="000000"/>
                        </a:solidFill>
                        <a:effectLst/>
                        <a:latin typeface="Times New Roman"/>
                      </a:endParaRPr>
                    </a:p>
                  </a:txBody>
                  <a:tcPr marL="3787" marR="3787" marT="3787" marB="0"/>
                </a:tc>
                <a:tc>
                  <a:txBody>
                    <a:bodyPr/>
                    <a:lstStyle/>
                    <a:p>
                      <a:pPr algn="l" fontAlgn="t"/>
                      <a:r>
                        <a:rPr lang="en-IN" sz="1200" b="1" u="none" strike="noStrike" dirty="0">
                          <a:effectLst/>
                        </a:rPr>
                        <a:t>Allotment/</a:t>
                      </a:r>
                      <a:r>
                        <a:rPr lang="en-IN" sz="1200" b="1" u="none" strike="noStrike" dirty="0" err="1">
                          <a:effectLst/>
                        </a:rPr>
                        <a:t>su</a:t>
                      </a:r>
                      <a:br>
                        <a:rPr lang="en-IN" sz="1200" b="1" u="none" strike="noStrike" dirty="0">
                          <a:effectLst/>
                        </a:rPr>
                      </a:br>
                      <a:r>
                        <a:rPr lang="en-IN" sz="1200" b="1" u="none" strike="noStrike" dirty="0" err="1">
                          <a:effectLst/>
                        </a:rPr>
                        <a:t>bmission</a:t>
                      </a:r>
                      <a:r>
                        <a:rPr lang="en-IN" sz="1200" b="1" u="none" strike="noStrike" dirty="0">
                          <a:effectLst/>
                        </a:rPr>
                        <a:t> Week</a:t>
                      </a:r>
                      <a:endParaRPr lang="en-IN" sz="1200" b="1" i="0" u="none" strike="noStrike" dirty="0">
                        <a:solidFill>
                          <a:srgbClr val="000000"/>
                        </a:solidFill>
                        <a:effectLst/>
                        <a:latin typeface="Times New Roman"/>
                      </a:endParaRPr>
                    </a:p>
                  </a:txBody>
                  <a:tcPr marL="3787" marR="3787" marT="3787" marB="0"/>
                </a:tc>
                <a:tc>
                  <a:txBody>
                    <a:bodyPr/>
                    <a:lstStyle/>
                    <a:p>
                      <a:pPr algn="l" fontAlgn="t"/>
                      <a:endParaRPr lang="en-IN" sz="1200" b="0" i="0" u="none" strike="noStrike">
                        <a:solidFill>
                          <a:srgbClr val="000000"/>
                        </a:solidFill>
                        <a:effectLst/>
                        <a:latin typeface="Times New Roman"/>
                      </a:endParaRPr>
                    </a:p>
                  </a:txBody>
                  <a:tcPr marL="3787" marR="3787" marT="3787" marB="0"/>
                </a:tc>
                <a:extLst>
                  <a:ext uri="{0D108BD9-81ED-4DB2-BD59-A6C34878D82A}">
                    <a16:rowId xmlns:a16="http://schemas.microsoft.com/office/drawing/2014/main" val="10001"/>
                  </a:ext>
                </a:extLst>
              </a:tr>
              <a:tr h="1273411">
                <a:tc>
                  <a:txBody>
                    <a:bodyPr/>
                    <a:lstStyle/>
                    <a:p>
                      <a:pPr algn="l" fontAlgn="t"/>
                      <a:r>
                        <a:rPr lang="en-IN" sz="1200" u="none" strike="noStrike">
                          <a:effectLst/>
                        </a:rPr>
                        <a:t>Test 1</a:t>
                      </a:r>
                      <a:endParaRPr lang="en-IN" sz="1200" b="0" i="0" u="none" strike="noStrike">
                        <a:solidFill>
                          <a:srgbClr val="000000"/>
                        </a:solidFill>
                        <a:effectLst/>
                        <a:latin typeface="Times New Roman"/>
                      </a:endParaRPr>
                    </a:p>
                  </a:txBody>
                  <a:tcPr marL="3787" marR="3787" marT="3787" marB="0"/>
                </a:tc>
                <a:tc>
                  <a:txBody>
                    <a:bodyPr/>
                    <a:lstStyle/>
                    <a:p>
                      <a:pPr algn="l" fontAlgn="t"/>
                      <a:r>
                        <a:rPr lang="en-US" sz="1200" u="none" strike="noStrike">
                          <a:effectLst/>
                        </a:rPr>
                        <a:t>To assess students’ ability of listening &amp; writing effectively</a:t>
                      </a:r>
                      <a:endParaRPr lang="en-US" sz="1200" b="0" i="0" u="none" strike="noStrike">
                        <a:solidFill>
                          <a:srgbClr val="000000"/>
                        </a:solidFill>
                        <a:effectLst/>
                        <a:latin typeface="Times New Roman"/>
                      </a:endParaRPr>
                    </a:p>
                  </a:txBody>
                  <a:tcPr marL="3787" marR="3787" marT="3787" marB="0"/>
                </a:tc>
                <a:tc>
                  <a:txBody>
                    <a:bodyPr/>
                    <a:lstStyle/>
                    <a:p>
                      <a:pPr algn="l" fontAlgn="t"/>
                      <a:r>
                        <a:rPr lang="en-US" sz="1200" u="none" strike="noStrike">
                          <a:effectLst/>
                        </a:rPr>
                        <a:t>fill in the blanks based on listening track, paragraph writing on childhood memories and informal email writing</a:t>
                      </a:r>
                      <a:endParaRPr lang="en-US"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Individual</a:t>
                      </a:r>
                      <a:endParaRPr lang="en-IN"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Offline</a:t>
                      </a:r>
                      <a:endParaRPr lang="en-IN"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30</a:t>
                      </a:r>
                      <a:endParaRPr lang="en-IN" sz="1200" b="0" i="0" u="none" strike="noStrike">
                        <a:solidFill>
                          <a:srgbClr val="000000"/>
                        </a:solidFill>
                        <a:effectLst/>
                        <a:latin typeface="Times New Roman"/>
                      </a:endParaRPr>
                    </a:p>
                  </a:txBody>
                  <a:tcPr marL="45440" marR="3787" marT="3787" marB="0"/>
                </a:tc>
                <a:tc>
                  <a:txBody>
                    <a:bodyPr/>
                    <a:lstStyle/>
                    <a:p>
                      <a:pPr algn="l" fontAlgn="t"/>
                      <a:r>
                        <a:rPr lang="en-IN" sz="1200" u="none" strike="noStrike">
                          <a:effectLst/>
                        </a:rPr>
                        <a:t>3/4</a:t>
                      </a:r>
                      <a:endParaRPr lang="en-IN" sz="1200" b="0" i="0" u="none" strike="noStrike">
                        <a:solidFill>
                          <a:srgbClr val="000000"/>
                        </a:solidFill>
                        <a:effectLst/>
                        <a:latin typeface="Times New Roman"/>
                      </a:endParaRPr>
                    </a:p>
                  </a:txBody>
                  <a:tcPr marL="3787" marR="3787" marT="3787" marB="0"/>
                </a:tc>
                <a:tc>
                  <a:txBody>
                    <a:bodyPr/>
                    <a:lstStyle/>
                    <a:p>
                      <a:pPr algn="l" fontAlgn="t"/>
                      <a:endParaRPr lang="en-IN" sz="1200" b="0" i="0" u="none" strike="noStrike">
                        <a:solidFill>
                          <a:srgbClr val="000000"/>
                        </a:solidFill>
                        <a:effectLst/>
                        <a:latin typeface="Times New Roman"/>
                      </a:endParaRPr>
                    </a:p>
                  </a:txBody>
                  <a:tcPr marL="3787" marR="3787" marT="3787" marB="0"/>
                </a:tc>
                <a:extLst>
                  <a:ext uri="{0D108BD9-81ED-4DB2-BD59-A6C34878D82A}">
                    <a16:rowId xmlns:a16="http://schemas.microsoft.com/office/drawing/2014/main" val="10002"/>
                  </a:ext>
                </a:extLst>
              </a:tr>
              <a:tr h="845828">
                <a:tc>
                  <a:txBody>
                    <a:bodyPr/>
                    <a:lstStyle/>
                    <a:p>
                      <a:pPr algn="l" fontAlgn="t"/>
                      <a:r>
                        <a:rPr lang="en-IN" sz="1200" u="none" strike="noStrike">
                          <a:effectLst/>
                        </a:rPr>
                        <a:t>Presentation- individual 1</a:t>
                      </a:r>
                      <a:endParaRPr lang="en-IN" sz="1200" b="0" i="0" u="none" strike="noStrike">
                        <a:solidFill>
                          <a:srgbClr val="000000"/>
                        </a:solidFill>
                        <a:effectLst/>
                        <a:latin typeface="Times New Roman"/>
                      </a:endParaRPr>
                    </a:p>
                  </a:txBody>
                  <a:tcPr marL="3787" marR="3787" marT="3787" marB="0"/>
                </a:tc>
                <a:tc>
                  <a:txBody>
                    <a:bodyPr/>
                    <a:lstStyle/>
                    <a:p>
                      <a:pPr algn="l" fontAlgn="t"/>
                      <a:r>
                        <a:rPr lang="en-US" sz="1200" u="none" strike="noStrike">
                          <a:effectLst/>
                        </a:rPr>
                        <a:t>To assess students’ ability to speak at various situations</a:t>
                      </a:r>
                      <a:endParaRPr lang="en-US" sz="1200" b="0" i="0" u="none" strike="noStrike">
                        <a:solidFill>
                          <a:srgbClr val="000000"/>
                        </a:solidFill>
                        <a:effectLst/>
                        <a:latin typeface="Times New Roman"/>
                      </a:endParaRPr>
                    </a:p>
                  </a:txBody>
                  <a:tcPr marL="3787" marR="3787" marT="3787" marB="0"/>
                </a:tc>
                <a:tc>
                  <a:txBody>
                    <a:bodyPr/>
                    <a:lstStyle/>
                    <a:p>
                      <a:pPr algn="l" fontAlgn="t"/>
                      <a:r>
                        <a:rPr lang="en-US" sz="1200" u="none" strike="noStrike">
                          <a:effectLst/>
                        </a:rPr>
                        <a:t>self introduction and describing vacation plans</a:t>
                      </a:r>
                      <a:endParaRPr lang="en-US"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Individual</a:t>
                      </a:r>
                      <a:endParaRPr lang="en-IN"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Offline</a:t>
                      </a:r>
                      <a:endParaRPr lang="en-IN"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30</a:t>
                      </a:r>
                      <a:endParaRPr lang="en-IN"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5/6</a:t>
                      </a:r>
                      <a:endParaRPr lang="en-IN" sz="1200" b="0" i="0" u="none" strike="noStrike">
                        <a:solidFill>
                          <a:srgbClr val="000000"/>
                        </a:solidFill>
                        <a:effectLst/>
                        <a:latin typeface="Times New Roman"/>
                      </a:endParaRPr>
                    </a:p>
                  </a:txBody>
                  <a:tcPr marL="3787" marR="3787" marT="3787" marB="0"/>
                </a:tc>
                <a:tc>
                  <a:txBody>
                    <a:bodyPr/>
                    <a:lstStyle/>
                    <a:p>
                      <a:pPr algn="l" fontAlgn="t"/>
                      <a:endParaRPr lang="en-IN" sz="1200" b="0" i="0" u="none" strike="noStrike">
                        <a:solidFill>
                          <a:srgbClr val="000000"/>
                        </a:solidFill>
                        <a:effectLst/>
                        <a:latin typeface="Times New Roman"/>
                      </a:endParaRPr>
                    </a:p>
                  </a:txBody>
                  <a:tcPr marL="3787" marR="3787" marT="3787" marB="0"/>
                </a:tc>
                <a:extLst>
                  <a:ext uri="{0D108BD9-81ED-4DB2-BD59-A6C34878D82A}">
                    <a16:rowId xmlns:a16="http://schemas.microsoft.com/office/drawing/2014/main" val="10003"/>
                  </a:ext>
                </a:extLst>
              </a:tr>
              <a:tr h="1124474">
                <a:tc>
                  <a:txBody>
                    <a:bodyPr/>
                    <a:lstStyle/>
                    <a:p>
                      <a:pPr algn="l" fontAlgn="t"/>
                      <a:r>
                        <a:rPr lang="en-IN" sz="1200" u="none" strike="noStrike">
                          <a:effectLst/>
                        </a:rPr>
                        <a:t>Test 2</a:t>
                      </a:r>
                      <a:endParaRPr lang="en-IN" sz="1200" b="0" i="0" u="none" strike="noStrike">
                        <a:solidFill>
                          <a:srgbClr val="000000"/>
                        </a:solidFill>
                        <a:effectLst/>
                        <a:latin typeface="Times New Roman"/>
                      </a:endParaRPr>
                    </a:p>
                  </a:txBody>
                  <a:tcPr marL="3787" marR="3787" marT="3787" marB="0"/>
                </a:tc>
                <a:tc>
                  <a:txBody>
                    <a:bodyPr/>
                    <a:lstStyle/>
                    <a:p>
                      <a:pPr algn="l" fontAlgn="t"/>
                      <a:r>
                        <a:rPr lang="en-US" sz="1200" u="none" strike="noStrike">
                          <a:effectLst/>
                        </a:rPr>
                        <a:t>To assess students</a:t>
                      </a:r>
                      <a:br>
                        <a:rPr lang="en-US" sz="1200" u="none" strike="noStrike">
                          <a:effectLst/>
                        </a:rPr>
                      </a:br>
                      <a:r>
                        <a:rPr lang="en-US" sz="1200" u="none" strike="noStrike">
                          <a:effectLst/>
                        </a:rPr>
                        <a:t>ability in listening, reading and writing</a:t>
                      </a:r>
                      <a:endParaRPr lang="en-US" sz="1200" b="0" i="0" u="none" strike="noStrike">
                        <a:solidFill>
                          <a:srgbClr val="000000"/>
                        </a:solidFill>
                        <a:effectLst/>
                        <a:latin typeface="Times New Roman"/>
                      </a:endParaRPr>
                    </a:p>
                  </a:txBody>
                  <a:tcPr marL="3787" marR="3787" marT="3787" marB="0"/>
                </a:tc>
                <a:tc>
                  <a:txBody>
                    <a:bodyPr/>
                    <a:lstStyle/>
                    <a:p>
                      <a:pPr algn="l" fontAlgn="t"/>
                      <a:r>
                        <a:rPr lang="en-US" sz="1200" u="none" strike="noStrike">
                          <a:effectLst/>
                        </a:rPr>
                        <a:t>filling in the blanks, comprehension passage,</a:t>
                      </a:r>
                      <a:br>
                        <a:rPr lang="en-US" sz="1200" u="none" strike="noStrike">
                          <a:effectLst/>
                        </a:rPr>
                      </a:br>
                      <a:r>
                        <a:rPr lang="en-US" sz="1200" u="none" strike="noStrike">
                          <a:effectLst/>
                        </a:rPr>
                        <a:t>describing technology and writing messages</a:t>
                      </a:r>
                      <a:endParaRPr lang="en-US"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dirty="0">
                          <a:effectLst/>
                        </a:rPr>
                        <a:t>Individual</a:t>
                      </a:r>
                      <a:endParaRPr lang="en-IN" sz="1200" b="0" i="0" u="none" strike="noStrike" dirty="0">
                        <a:solidFill>
                          <a:srgbClr val="000000"/>
                        </a:solidFill>
                        <a:effectLst/>
                        <a:latin typeface="Times New Roman"/>
                      </a:endParaRPr>
                    </a:p>
                  </a:txBody>
                  <a:tcPr marL="3787" marR="3787" marT="3787" marB="0"/>
                </a:tc>
                <a:tc>
                  <a:txBody>
                    <a:bodyPr/>
                    <a:lstStyle/>
                    <a:p>
                      <a:pPr algn="l" fontAlgn="t"/>
                      <a:r>
                        <a:rPr lang="en-IN" sz="1200" u="none" strike="noStrike">
                          <a:effectLst/>
                        </a:rPr>
                        <a:t>Offline</a:t>
                      </a:r>
                      <a:endParaRPr lang="en-IN"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30</a:t>
                      </a:r>
                      <a:endParaRPr lang="en-IN"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9/10</a:t>
                      </a:r>
                      <a:endParaRPr lang="en-IN" sz="1200" b="0" i="0" u="none" strike="noStrike">
                        <a:solidFill>
                          <a:srgbClr val="000000"/>
                        </a:solidFill>
                        <a:effectLst/>
                        <a:latin typeface="Times New Roman"/>
                      </a:endParaRPr>
                    </a:p>
                  </a:txBody>
                  <a:tcPr marL="3787" marR="3787" marT="3787" marB="0"/>
                </a:tc>
                <a:tc>
                  <a:txBody>
                    <a:bodyPr/>
                    <a:lstStyle/>
                    <a:p>
                      <a:pPr algn="l" fontAlgn="t"/>
                      <a:endParaRPr lang="en-IN" sz="1200" b="0" i="0" u="none" strike="noStrike">
                        <a:solidFill>
                          <a:srgbClr val="000000"/>
                        </a:solidFill>
                        <a:effectLst/>
                        <a:latin typeface="Times New Roman"/>
                      </a:endParaRPr>
                    </a:p>
                  </a:txBody>
                  <a:tcPr marL="3787" marR="3787" marT="3787" marB="0"/>
                </a:tc>
                <a:extLst>
                  <a:ext uri="{0D108BD9-81ED-4DB2-BD59-A6C34878D82A}">
                    <a16:rowId xmlns:a16="http://schemas.microsoft.com/office/drawing/2014/main" val="10004"/>
                  </a:ext>
                </a:extLst>
              </a:tr>
              <a:tr h="741793">
                <a:tc>
                  <a:txBody>
                    <a:bodyPr/>
                    <a:lstStyle/>
                    <a:p>
                      <a:pPr algn="l" fontAlgn="t"/>
                      <a:r>
                        <a:rPr lang="en-IN" sz="1200" u="none" strike="noStrike">
                          <a:effectLst/>
                        </a:rPr>
                        <a:t>Test 3</a:t>
                      </a:r>
                      <a:endParaRPr lang="en-IN" sz="1200" b="0" i="0" u="none" strike="noStrike">
                        <a:solidFill>
                          <a:srgbClr val="000000"/>
                        </a:solidFill>
                        <a:effectLst/>
                        <a:latin typeface="Times New Roman"/>
                      </a:endParaRPr>
                    </a:p>
                  </a:txBody>
                  <a:tcPr marL="3787" marR="3787" marT="3787" marB="0"/>
                </a:tc>
                <a:tc>
                  <a:txBody>
                    <a:bodyPr/>
                    <a:lstStyle/>
                    <a:p>
                      <a:pPr algn="l" fontAlgn="t"/>
                      <a:r>
                        <a:rPr lang="en-US" sz="1200" u="none" strike="noStrike">
                          <a:effectLst/>
                        </a:rPr>
                        <a:t>To assess students’ reading &amp; speaking skills</a:t>
                      </a:r>
                      <a:endParaRPr lang="en-US" sz="1200" b="0" i="0" u="none" strike="noStrike">
                        <a:solidFill>
                          <a:srgbClr val="000000"/>
                        </a:solidFill>
                        <a:effectLst/>
                        <a:latin typeface="Times New Roman"/>
                      </a:endParaRPr>
                    </a:p>
                  </a:txBody>
                  <a:tcPr marL="3787" marR="3787" marT="3787" marB="0"/>
                </a:tc>
                <a:tc>
                  <a:txBody>
                    <a:bodyPr/>
                    <a:lstStyle/>
                    <a:p>
                      <a:pPr algn="l" fontAlgn="t"/>
                      <a:r>
                        <a:rPr lang="en-US" sz="1200" u="none" strike="noStrike">
                          <a:effectLst/>
                        </a:rPr>
                        <a:t>Describing abilities and skills, past events</a:t>
                      </a:r>
                      <a:endParaRPr lang="en-US"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Individual</a:t>
                      </a:r>
                      <a:endParaRPr lang="en-IN" sz="1200" b="0" i="0" u="none" strike="noStrike">
                        <a:solidFill>
                          <a:srgbClr val="000000"/>
                        </a:solidFill>
                        <a:effectLst/>
                        <a:latin typeface="Times New Roman"/>
                      </a:endParaRPr>
                    </a:p>
                  </a:txBody>
                  <a:tcPr marL="45440" marR="3787" marT="3787" marB="0"/>
                </a:tc>
                <a:tc>
                  <a:txBody>
                    <a:bodyPr/>
                    <a:lstStyle/>
                    <a:p>
                      <a:pPr algn="l" fontAlgn="t"/>
                      <a:r>
                        <a:rPr lang="en-IN" sz="1200" u="none" strike="noStrike">
                          <a:effectLst/>
                        </a:rPr>
                        <a:t>Offline</a:t>
                      </a:r>
                      <a:endParaRPr lang="en-IN"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30</a:t>
                      </a:r>
                      <a:endParaRPr lang="en-IN" sz="1200" b="0" i="0" u="none" strike="noStrike">
                        <a:solidFill>
                          <a:srgbClr val="000000"/>
                        </a:solidFill>
                        <a:effectLst/>
                        <a:latin typeface="Times New Roman"/>
                      </a:endParaRPr>
                    </a:p>
                  </a:txBody>
                  <a:tcPr marL="3787" marR="3787" marT="3787" marB="0"/>
                </a:tc>
                <a:tc>
                  <a:txBody>
                    <a:bodyPr/>
                    <a:lstStyle/>
                    <a:p>
                      <a:pPr algn="l" fontAlgn="t"/>
                      <a:r>
                        <a:rPr lang="en-IN" sz="1200" u="none" strike="noStrike">
                          <a:effectLst/>
                        </a:rPr>
                        <a:t>11/12</a:t>
                      </a:r>
                      <a:endParaRPr lang="en-IN" sz="1200" b="0" i="0" u="none" strike="noStrike">
                        <a:solidFill>
                          <a:srgbClr val="000000"/>
                        </a:solidFill>
                        <a:effectLst/>
                        <a:latin typeface="Times New Roman"/>
                      </a:endParaRPr>
                    </a:p>
                  </a:txBody>
                  <a:tcPr marL="3787" marR="3787" marT="3787" marB="0"/>
                </a:tc>
                <a:tc>
                  <a:txBody>
                    <a:bodyPr/>
                    <a:lstStyle/>
                    <a:p>
                      <a:pPr algn="l" fontAlgn="t"/>
                      <a:endParaRPr lang="en-IN" sz="1200" b="0" i="0" u="none" strike="noStrike" dirty="0">
                        <a:solidFill>
                          <a:srgbClr val="000000"/>
                        </a:solidFill>
                        <a:effectLst/>
                        <a:latin typeface="Times New Roman"/>
                      </a:endParaRPr>
                    </a:p>
                  </a:txBody>
                  <a:tcPr marL="3787" marR="3787" marT="3787"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83745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IN"/>
              <a:t>Books </a:t>
            </a:r>
          </a:p>
        </p:txBody>
      </p:sp>
      <p:graphicFrame>
        <p:nvGraphicFramePr>
          <p:cNvPr id="3" name="Table 2"/>
          <p:cNvGraphicFramePr>
            <a:graphicFrameLocks noGrp="1"/>
          </p:cNvGraphicFramePr>
          <p:nvPr>
            <p:extLst>
              <p:ext uri="{D42A27DB-BD31-4B8C-83A1-F6EECF244321}">
                <p14:modId xmlns:p14="http://schemas.microsoft.com/office/powerpoint/2010/main" val="4243694850"/>
              </p:ext>
            </p:extLst>
          </p:nvPr>
        </p:nvGraphicFramePr>
        <p:xfrm>
          <a:off x="546101" y="1676400"/>
          <a:ext cx="8115301" cy="4343400"/>
        </p:xfrm>
        <a:graphic>
          <a:graphicData uri="http://schemas.openxmlformats.org/drawingml/2006/table">
            <a:tbl>
              <a:tblPr/>
              <a:tblGrid>
                <a:gridCol w="1346486">
                  <a:extLst>
                    <a:ext uri="{9D8B030D-6E8A-4147-A177-3AD203B41FA5}">
                      <a16:colId xmlns:a16="http://schemas.microsoft.com/office/drawing/2014/main" val="20000"/>
                    </a:ext>
                  </a:extLst>
                </a:gridCol>
                <a:gridCol w="1698269">
                  <a:extLst>
                    <a:ext uri="{9D8B030D-6E8A-4147-A177-3AD203B41FA5}">
                      <a16:colId xmlns:a16="http://schemas.microsoft.com/office/drawing/2014/main" val="20001"/>
                    </a:ext>
                  </a:extLst>
                </a:gridCol>
                <a:gridCol w="2535273">
                  <a:extLst>
                    <a:ext uri="{9D8B030D-6E8A-4147-A177-3AD203B41FA5}">
                      <a16:colId xmlns:a16="http://schemas.microsoft.com/office/drawing/2014/main" val="20002"/>
                    </a:ext>
                  </a:extLst>
                </a:gridCol>
                <a:gridCol w="2535273">
                  <a:extLst>
                    <a:ext uri="{9D8B030D-6E8A-4147-A177-3AD203B41FA5}">
                      <a16:colId xmlns:a16="http://schemas.microsoft.com/office/drawing/2014/main" val="20003"/>
                    </a:ext>
                  </a:extLst>
                </a:gridCol>
              </a:tblGrid>
              <a:tr h="1078254">
                <a:tc>
                  <a:txBody>
                    <a:bodyPr/>
                    <a:lstStyle/>
                    <a:p>
                      <a:r>
                        <a:rPr lang="en-IN" sz="1800" b="1" dirty="0"/>
                        <a:t>Type </a:t>
                      </a:r>
                    </a:p>
                  </a:txBody>
                  <a:tcPr marL="81275" marR="81275">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IN" sz="1800" b="1" dirty="0"/>
                        <a:t>Name</a:t>
                      </a:r>
                      <a:r>
                        <a:rPr lang="en-IN" sz="1800" b="1" baseline="0" dirty="0"/>
                        <a:t> </a:t>
                      </a:r>
                      <a:endParaRPr lang="en-IN" sz="1800" b="1" dirty="0"/>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dirty="0"/>
                        <a:t>Author </a:t>
                      </a:r>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 </a:t>
                      </a:r>
                      <a:r>
                        <a:rPr lang="en-US" sz="1800" b="1" dirty="0"/>
                        <a:t>Publisher Name</a:t>
                      </a:r>
                      <a:endParaRPr lang="en-IN" sz="1800" b="1" dirty="0"/>
                    </a:p>
                  </a:txBody>
                  <a:tcPr marL="81275" marR="81275">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3287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Text book </a:t>
                      </a:r>
                    </a:p>
                    <a:p>
                      <a:endParaRPr lang="en-IN" sz="1800" dirty="0"/>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INTERCHANGE LEVEL 2</a:t>
                      </a:r>
                      <a:endParaRPr lang="en-IN" sz="1800" dirty="0"/>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INTER</a:t>
                      </a:r>
                      <a:r>
                        <a:rPr lang="en-US" dirty="0"/>
                        <a:t>JACK C. RICHARDS, with JONATHAN HULL, with SUSAN PROCTOR</a:t>
                      </a:r>
                      <a:endParaRPr lang="en-IN" sz="1800" dirty="0"/>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CAMBRIDGE UNIVERSITY PRESS </a:t>
                      </a:r>
                    </a:p>
                    <a:p>
                      <a:endParaRPr lang="en-IN" sz="1800" dirty="0"/>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36427">
                <a:tc>
                  <a:txBody>
                    <a:bodyPr/>
                    <a:lstStyle/>
                    <a:p>
                      <a:r>
                        <a:rPr lang="en-IN" sz="1800" dirty="0"/>
                        <a:t>Reference </a:t>
                      </a:r>
                    </a:p>
                    <a:p>
                      <a:r>
                        <a:rPr lang="en-IN" sz="1800" dirty="0"/>
                        <a:t>Book </a:t>
                      </a:r>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lang="en-IN" sz="1800" dirty="0"/>
                        <a:t>ENGLISH GRAMMAR IN USE </a:t>
                      </a:r>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RAYMOND MURPHY </a:t>
                      </a:r>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CAMBRIDGE UNIVERSITY PRESS </a:t>
                      </a:r>
                    </a:p>
                  </a:txBody>
                  <a:tcPr marL="81275" marR="81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Freeform 4"/>
          <p:cNvSpPr/>
          <p:nvPr/>
        </p:nvSpPr>
        <p:spPr>
          <a:xfrm>
            <a:off x="6831135" y="0"/>
            <a:ext cx="2312865" cy="1603586"/>
          </a:xfrm>
          <a:custGeom>
            <a:avLst/>
            <a:gdLst/>
            <a:ahLst/>
            <a:cxnLst/>
            <a:rect l="l" t="t" r="r" b="b"/>
            <a:pathLst>
              <a:path w="4625730" h="2405379">
                <a:moveTo>
                  <a:pt x="0" y="0"/>
                </a:moveTo>
                <a:lnTo>
                  <a:pt x="4625730" y="0"/>
                </a:lnTo>
                <a:lnTo>
                  <a:pt x="4625730" y="2405379"/>
                </a:lnTo>
                <a:lnTo>
                  <a:pt x="0" y="2405379"/>
                </a:lnTo>
                <a:lnTo>
                  <a:pt x="0" y="0"/>
                </a:lnTo>
                <a:close/>
              </a:path>
            </a:pathLst>
          </a:custGeom>
          <a:blipFill>
            <a:blip r:embed="rId2"/>
            <a:stretch>
              <a:fillRect/>
            </a:stretch>
          </a:blipFill>
        </p:spPr>
        <p:txBody>
          <a:bodyPr/>
          <a:lstStyle/>
          <a:p>
            <a:endParaRPr lang="en-IN"/>
          </a:p>
        </p:txBody>
      </p:sp>
    </p:spTree>
    <p:extLst>
      <p:ext uri="{BB962C8B-B14F-4D97-AF65-F5344CB8AC3E}">
        <p14:creationId xmlns:p14="http://schemas.microsoft.com/office/powerpoint/2010/main" val="107330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Relevant Websites</a:t>
            </a:r>
            <a:endParaRPr lang="en-IN"/>
          </a:p>
        </p:txBody>
      </p:sp>
      <p:sp>
        <p:nvSpPr>
          <p:cNvPr id="25603" name="Rectangle 2"/>
          <p:cNvSpPr>
            <a:spLocks noChangeArrowheads="1"/>
          </p:cNvSpPr>
          <p:nvPr/>
        </p:nvSpPr>
        <p:spPr bwMode="auto">
          <a:xfrm>
            <a:off x="647700" y="1295400"/>
            <a:ext cx="7505700" cy="451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41" tIns="42670" rIns="85341" bIns="42670">
            <a:spAutoFit/>
          </a:bodyPr>
          <a:lstStyle/>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hlinkClick r:id="rId2"/>
              </a:rPr>
              <a:t>https://www.youtube.com/watch?v=-B7W2bV1TOE-</a:t>
            </a:r>
            <a:r>
              <a:rPr lang="en-US" dirty="0">
                <a:latin typeface="Times New Roman" pitchFamily="18" charset="0"/>
                <a:cs typeface="Times New Roman" pitchFamily="18" charset="0"/>
              </a:rPr>
              <a:t>  Relative pronouns as subjects and objects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hlinkClick r:id="rId3"/>
              </a:rPr>
              <a:t>https://www.youtube.com/watch?v=nM3GmNJ3lzQ</a:t>
            </a:r>
            <a:r>
              <a:rPr lang="en-US" dirty="0">
                <a:latin typeface="Times New Roman" pitchFamily="18" charset="0"/>
                <a:cs typeface="Times New Roman" pitchFamily="18" charset="0"/>
              </a:rPr>
              <a:t> – Gerund phrases as subjects and objects  </a:t>
            </a:r>
          </a:p>
          <a:p>
            <a:endParaRPr lang="en-US" dirty="0">
              <a:latin typeface="Times New Roman" pitchFamily="18" charset="0"/>
              <a:cs typeface="Times New Roman" pitchFamily="18" charset="0"/>
              <a:hlinkClick r:id="" action="ppaction://noaction"/>
            </a:endParaRPr>
          </a:p>
          <a:p>
            <a:r>
              <a:rPr lang="en-US" dirty="0">
                <a:latin typeface="Times New Roman" pitchFamily="18" charset="0"/>
                <a:cs typeface="Times New Roman" pitchFamily="18" charset="0"/>
                <a:hlinkClick r:id="" action="ppaction://noaction"/>
              </a:rPr>
              <a:t>https://www.youtube.com/watch?v=Nk9nQwoCFig</a:t>
            </a:r>
            <a:r>
              <a:rPr lang="en-US" dirty="0">
                <a:latin typeface="Times New Roman" pitchFamily="18" charset="0"/>
                <a:cs typeface="Times New Roman" pitchFamily="18" charset="0"/>
              </a:rPr>
              <a:t> -  Models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hlinkClick r:id="rId4"/>
              </a:rPr>
              <a:t>https://www.youtube.com/watch?v=du34F6p9rQ8-</a:t>
            </a:r>
            <a:r>
              <a:rPr lang="en-US" dirty="0">
                <a:latin typeface="Times New Roman" pitchFamily="18" charset="0"/>
                <a:cs typeface="Times New Roman" pitchFamily="18" charset="0"/>
              </a:rPr>
              <a:t>  Tenses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hlinkClick r:id="rId5"/>
              </a:rPr>
              <a:t>https://www.youtube.com/watch?v=d7qOWm65nUo-</a:t>
            </a:r>
            <a:r>
              <a:rPr lang="en-US" dirty="0">
                <a:latin typeface="Times New Roman" pitchFamily="18" charset="0"/>
                <a:cs typeface="Times New Roman" pitchFamily="18" charset="0"/>
              </a:rPr>
              <a:t> Time clause  </a:t>
            </a:r>
          </a:p>
          <a:p>
            <a:r>
              <a:rPr lang="en-US" dirty="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
        <p:nvSpPr>
          <p:cNvPr id="4" name="Freeform 4"/>
          <p:cNvSpPr/>
          <p:nvPr/>
        </p:nvSpPr>
        <p:spPr>
          <a:xfrm>
            <a:off x="6831135" y="0"/>
            <a:ext cx="2312865" cy="1603586"/>
          </a:xfrm>
          <a:custGeom>
            <a:avLst/>
            <a:gdLst/>
            <a:ahLst/>
            <a:cxnLst/>
            <a:rect l="l" t="t" r="r" b="b"/>
            <a:pathLst>
              <a:path w="4625730" h="2405379">
                <a:moveTo>
                  <a:pt x="0" y="0"/>
                </a:moveTo>
                <a:lnTo>
                  <a:pt x="4625730" y="0"/>
                </a:lnTo>
                <a:lnTo>
                  <a:pt x="4625730" y="2405379"/>
                </a:lnTo>
                <a:lnTo>
                  <a:pt x="0" y="2405379"/>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726912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09601" y="1066800"/>
            <a:ext cx="8153400" cy="3276600"/>
          </a:xfrm>
        </p:spPr>
        <p:txBody>
          <a:bodyPr/>
          <a:lstStyle/>
          <a:p>
            <a:pPr algn="ctr"/>
            <a:r>
              <a:rPr lang="en-IN" sz="6700"/>
              <a:t>CPE Activities </a:t>
            </a:r>
          </a:p>
        </p:txBody>
      </p:sp>
      <p:sp>
        <p:nvSpPr>
          <p:cNvPr id="3" name="Freeform 4"/>
          <p:cNvSpPr/>
          <p:nvPr/>
        </p:nvSpPr>
        <p:spPr>
          <a:xfrm>
            <a:off x="6831135" y="0"/>
            <a:ext cx="2312865" cy="1603586"/>
          </a:xfrm>
          <a:custGeom>
            <a:avLst/>
            <a:gdLst/>
            <a:ahLst/>
            <a:cxnLst/>
            <a:rect l="l" t="t" r="r" b="b"/>
            <a:pathLst>
              <a:path w="4625730" h="2405379">
                <a:moveTo>
                  <a:pt x="0" y="0"/>
                </a:moveTo>
                <a:lnTo>
                  <a:pt x="4625730" y="0"/>
                </a:lnTo>
                <a:lnTo>
                  <a:pt x="4625730" y="2405379"/>
                </a:lnTo>
                <a:lnTo>
                  <a:pt x="0" y="2405379"/>
                </a:lnTo>
                <a:lnTo>
                  <a:pt x="0" y="0"/>
                </a:lnTo>
                <a:close/>
              </a:path>
            </a:pathLst>
          </a:custGeom>
          <a:blipFill>
            <a:blip r:embed="rId2"/>
            <a:stretch>
              <a:fillRect/>
            </a:stretch>
          </a:blipFill>
        </p:spPr>
        <p:txBody>
          <a:bodyPr/>
          <a:lstStyle/>
          <a:p>
            <a:endParaRPr lang="en-IN"/>
          </a:p>
        </p:txBody>
      </p:sp>
    </p:spTree>
    <p:extLst>
      <p:ext uri="{BB962C8B-B14F-4D97-AF65-F5344CB8AC3E}">
        <p14:creationId xmlns:p14="http://schemas.microsoft.com/office/powerpoint/2010/main" val="2861619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5656" y="-315416"/>
            <a:ext cx="7460096" cy="6997700"/>
            <a:chOff x="0" y="0"/>
            <a:chExt cx="3929598" cy="2764523"/>
          </a:xfrm>
        </p:grpSpPr>
        <p:sp>
          <p:nvSpPr>
            <p:cNvPr id="3" name="Freeform 3"/>
            <p:cNvSpPr/>
            <p:nvPr/>
          </p:nvSpPr>
          <p:spPr>
            <a:xfrm>
              <a:off x="0" y="0"/>
              <a:ext cx="3929598" cy="2764524"/>
            </a:xfrm>
            <a:custGeom>
              <a:avLst/>
              <a:gdLst/>
              <a:ahLst/>
              <a:cxnLst/>
              <a:rect l="l" t="t" r="r" b="b"/>
              <a:pathLst>
                <a:path w="3929598" h="2764524">
                  <a:moveTo>
                    <a:pt x="51889" y="0"/>
                  </a:moveTo>
                  <a:lnTo>
                    <a:pt x="3877709" y="0"/>
                  </a:lnTo>
                  <a:cubicBezTo>
                    <a:pt x="3906367" y="0"/>
                    <a:pt x="3929598" y="23231"/>
                    <a:pt x="3929598" y="51889"/>
                  </a:cubicBezTo>
                  <a:lnTo>
                    <a:pt x="3929598" y="2712635"/>
                  </a:lnTo>
                  <a:cubicBezTo>
                    <a:pt x="3929598" y="2726396"/>
                    <a:pt x="3924131" y="2739595"/>
                    <a:pt x="3914400" y="2749326"/>
                  </a:cubicBezTo>
                  <a:cubicBezTo>
                    <a:pt x="3904669" y="2759057"/>
                    <a:pt x="3891471" y="2764524"/>
                    <a:pt x="3877709" y="2764524"/>
                  </a:cubicBezTo>
                  <a:lnTo>
                    <a:pt x="51889" y="2764524"/>
                  </a:lnTo>
                  <a:cubicBezTo>
                    <a:pt x="38127" y="2764524"/>
                    <a:pt x="24929" y="2759057"/>
                    <a:pt x="15198" y="2749326"/>
                  </a:cubicBezTo>
                  <a:cubicBezTo>
                    <a:pt x="5467" y="2739595"/>
                    <a:pt x="0" y="2726396"/>
                    <a:pt x="0" y="2712635"/>
                  </a:cubicBezTo>
                  <a:lnTo>
                    <a:pt x="0" y="51889"/>
                  </a:lnTo>
                  <a:cubicBezTo>
                    <a:pt x="0" y="38127"/>
                    <a:pt x="5467" y="24929"/>
                    <a:pt x="15198" y="15198"/>
                  </a:cubicBezTo>
                  <a:cubicBezTo>
                    <a:pt x="24929" y="5467"/>
                    <a:pt x="38127" y="0"/>
                    <a:pt x="51889" y="0"/>
                  </a:cubicBezTo>
                  <a:close/>
                </a:path>
              </a:pathLst>
            </a:custGeom>
            <a:solidFill>
              <a:srgbClr val="0F4C75"/>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1489"/>
                </a:lnSpc>
              </a:pPr>
              <a:endParaRPr/>
            </a:p>
          </p:txBody>
        </p:sp>
      </p:grpSp>
      <p:sp>
        <p:nvSpPr>
          <p:cNvPr id="5" name="Freeform 5"/>
          <p:cNvSpPr/>
          <p:nvPr/>
        </p:nvSpPr>
        <p:spPr>
          <a:xfrm>
            <a:off x="-180528" y="667504"/>
            <a:ext cx="3836505" cy="5486400"/>
          </a:xfrm>
          <a:custGeom>
            <a:avLst/>
            <a:gdLst/>
            <a:ahLst/>
            <a:cxnLst/>
            <a:rect l="l" t="t" r="r" b="b"/>
            <a:pathLst>
              <a:path w="7673009" h="8229600">
                <a:moveTo>
                  <a:pt x="0" y="0"/>
                </a:moveTo>
                <a:lnTo>
                  <a:pt x="7673008" y="0"/>
                </a:lnTo>
                <a:lnTo>
                  <a:pt x="7673008" y="8229600"/>
                </a:lnTo>
                <a:lnTo>
                  <a:pt x="0" y="8229600"/>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4059535" y="2042645"/>
            <a:ext cx="4352187" cy="1808187"/>
          </a:xfrm>
          <a:prstGeom prst="rect">
            <a:avLst/>
          </a:prstGeom>
        </p:spPr>
        <p:txBody>
          <a:bodyPr lIns="0" tIns="0" rIns="0" bIns="0" rtlCol="0" anchor="t">
            <a:spAutoFit/>
          </a:bodyPr>
          <a:lstStyle/>
          <a:p>
            <a:pPr algn="just">
              <a:lnSpc>
                <a:spcPts val="2484"/>
              </a:lnSpc>
            </a:pPr>
            <a:r>
              <a:rPr lang="en-US">
                <a:solidFill>
                  <a:srgbClr val="FFFFFF"/>
                </a:solidFill>
                <a:latin typeface="DM Sans Bold"/>
              </a:rPr>
              <a:t>To enhance the listening, speaking, reading and writing skills of the students</a:t>
            </a:r>
          </a:p>
          <a:p>
            <a:pPr algn="just">
              <a:lnSpc>
                <a:spcPts val="2484"/>
              </a:lnSpc>
            </a:pPr>
            <a:endParaRPr lang="en-US">
              <a:solidFill>
                <a:srgbClr val="FFFFFF"/>
              </a:solidFill>
              <a:latin typeface="DM Sans Bold"/>
            </a:endParaRPr>
          </a:p>
          <a:p>
            <a:pPr algn="just">
              <a:lnSpc>
                <a:spcPts val="2484"/>
              </a:lnSpc>
            </a:pPr>
            <a:r>
              <a:rPr lang="en-US">
                <a:solidFill>
                  <a:srgbClr val="FFFFFF"/>
                </a:solidFill>
                <a:latin typeface="DM Sans Bold"/>
              </a:rPr>
              <a:t>To assess the accurate usage of grammar rules in conversation</a:t>
            </a:r>
          </a:p>
          <a:p>
            <a:pPr algn="just">
              <a:lnSpc>
                <a:spcPts val="1569"/>
              </a:lnSpc>
              <a:spcBef>
                <a:spcPct val="0"/>
              </a:spcBef>
            </a:pPr>
            <a:endParaRPr lang="en-US">
              <a:solidFill>
                <a:srgbClr val="FFFFFF"/>
              </a:solidFill>
              <a:latin typeface="DM Sans Bold"/>
            </a:endParaRPr>
          </a:p>
        </p:txBody>
      </p:sp>
      <p:sp>
        <p:nvSpPr>
          <p:cNvPr id="7" name="TextBox 7"/>
          <p:cNvSpPr txBox="1"/>
          <p:nvPr/>
        </p:nvSpPr>
        <p:spPr>
          <a:xfrm>
            <a:off x="4059535" y="1064745"/>
            <a:ext cx="2828881" cy="872034"/>
          </a:xfrm>
          <a:prstGeom prst="rect">
            <a:avLst/>
          </a:prstGeom>
        </p:spPr>
        <p:txBody>
          <a:bodyPr lIns="0" tIns="0" rIns="0" bIns="0" rtlCol="0" anchor="t">
            <a:spAutoFit/>
          </a:bodyPr>
          <a:lstStyle/>
          <a:p>
            <a:pPr>
              <a:lnSpc>
                <a:spcPts val="3360"/>
              </a:lnSpc>
            </a:pPr>
            <a:r>
              <a:rPr lang="en-US" sz="2800">
                <a:solidFill>
                  <a:srgbClr val="F7B633"/>
                </a:solidFill>
                <a:latin typeface="Garet Bold"/>
              </a:rPr>
              <a:t>Objectives</a:t>
            </a:r>
          </a:p>
          <a:p>
            <a:pPr>
              <a:lnSpc>
                <a:spcPts val="3360"/>
              </a:lnSpc>
            </a:pPr>
            <a:endParaRPr lang="en-US" sz="2800">
              <a:solidFill>
                <a:srgbClr val="F7B633"/>
              </a:solidFill>
              <a:latin typeface="Garet Bold"/>
            </a:endParaRPr>
          </a:p>
        </p:txBody>
      </p:sp>
    </p:spTree>
    <p:extLst>
      <p:ext uri="{BB962C8B-B14F-4D97-AF65-F5344CB8AC3E}">
        <p14:creationId xmlns:p14="http://schemas.microsoft.com/office/powerpoint/2010/main" val="171807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a:xfrm>
            <a:off x="1270000" y="274638"/>
            <a:ext cx="7569200" cy="868362"/>
          </a:xfrm>
        </p:spPr>
        <p:txBody>
          <a:bodyPr/>
          <a:lstStyle/>
          <a:p>
            <a:pPr eaLnBrk="1" hangingPunct="1"/>
            <a:r>
              <a:rPr lang="en-US"/>
              <a:t>             </a:t>
            </a:r>
            <a:r>
              <a:rPr lang="en-US" sz="3400" b="1">
                <a:latin typeface="Times New Roman" pitchFamily="18" charset="0"/>
                <a:ea typeface="MS PGothic" pitchFamily="34" charset="-128"/>
                <a:cs typeface="Times New Roman" pitchFamily="18" charset="0"/>
              </a:rPr>
              <a:t>Students’ Role</a:t>
            </a:r>
          </a:p>
        </p:txBody>
      </p:sp>
      <p:sp>
        <p:nvSpPr>
          <p:cNvPr id="29699" name="Content Placeholder 2"/>
          <p:cNvSpPr>
            <a:spLocks noGrp="1"/>
          </p:cNvSpPr>
          <p:nvPr>
            <p:ph sz="quarter" idx="1"/>
          </p:nvPr>
        </p:nvSpPr>
        <p:spPr>
          <a:xfrm>
            <a:off x="457200" y="1524001"/>
            <a:ext cx="8229600" cy="5211763"/>
          </a:xfrm>
        </p:spPr>
        <p:txBody>
          <a:bodyPr rtlCol="0">
            <a:normAutofit/>
          </a:bodyPr>
          <a:lstStyle/>
          <a:p>
            <a:pPr marL="298692" indent="-298692">
              <a:buClr>
                <a:schemeClr val="accent3"/>
              </a:buClr>
              <a:buFont typeface="Wingdings" pitchFamily="2" charset="2"/>
              <a:buChar char="q"/>
              <a:defRPr/>
            </a:pPr>
            <a:r>
              <a:rPr lang="en-US" sz="2200" dirty="0">
                <a:latin typeface="Times New Roman" pitchFamily="18" charset="0"/>
                <a:cs typeface="Times New Roman" pitchFamily="18" charset="0"/>
              </a:rPr>
              <a:t>Always communicate in English with your friends and in other classes too</a:t>
            </a:r>
          </a:p>
          <a:p>
            <a:pPr marL="298692" indent="-298692">
              <a:buClr>
                <a:schemeClr val="accent3"/>
              </a:buClr>
              <a:buFont typeface="Wingdings" pitchFamily="2" charset="2"/>
              <a:buChar char="q"/>
              <a:defRPr/>
            </a:pPr>
            <a:r>
              <a:rPr lang="en-US" sz="2200" dirty="0">
                <a:latin typeface="Times New Roman" pitchFamily="18" charset="0"/>
                <a:cs typeface="Times New Roman" pitchFamily="18" charset="0"/>
              </a:rPr>
              <a:t>Be enthusiastic in participating in classroom activities</a:t>
            </a:r>
          </a:p>
          <a:p>
            <a:pPr marL="298692" indent="-298692">
              <a:buClr>
                <a:schemeClr val="accent3"/>
              </a:buClr>
              <a:buFont typeface="Wingdings" pitchFamily="2" charset="2"/>
              <a:buChar char="q"/>
              <a:defRPr/>
            </a:pPr>
            <a:r>
              <a:rPr lang="en-US" sz="2200" dirty="0">
                <a:latin typeface="Times New Roman" pitchFamily="18" charset="0"/>
                <a:cs typeface="Times New Roman" pitchFamily="18" charset="0"/>
              </a:rPr>
              <a:t>Actively participate in solving worksheets</a:t>
            </a:r>
          </a:p>
          <a:p>
            <a:pPr marL="298692" indent="-298692">
              <a:buClr>
                <a:schemeClr val="accent3"/>
              </a:buClr>
              <a:buFont typeface="Wingdings" pitchFamily="2" charset="2"/>
              <a:buChar char="q"/>
              <a:defRPr/>
            </a:pPr>
            <a:r>
              <a:rPr lang="en-US" sz="2200" dirty="0">
                <a:latin typeface="Times New Roman" pitchFamily="18" charset="0"/>
                <a:cs typeface="Times New Roman" pitchFamily="18" charset="0"/>
              </a:rPr>
              <a:t>‘Brevity is the soul of wit’, so try to convey your ideas in few words</a:t>
            </a:r>
          </a:p>
          <a:p>
            <a:pPr marL="298692" indent="-298692">
              <a:buClr>
                <a:schemeClr val="accent3"/>
              </a:buClr>
              <a:buFont typeface="Wingdings" pitchFamily="2" charset="2"/>
              <a:buChar char="q"/>
              <a:defRPr/>
            </a:pPr>
            <a:r>
              <a:rPr lang="en-US" sz="2200" dirty="0">
                <a:latin typeface="Times New Roman" pitchFamily="18" charset="0"/>
                <a:cs typeface="Times New Roman" pitchFamily="18" charset="0"/>
              </a:rPr>
              <a:t>Utilize accurate vocabulary while communicating for better emphasis</a:t>
            </a:r>
          </a:p>
          <a:p>
            <a:pPr marL="298692" indent="-298692">
              <a:buClr>
                <a:schemeClr val="accent3"/>
              </a:buClr>
              <a:buFont typeface="Wingdings" pitchFamily="2" charset="2"/>
              <a:buChar char="q"/>
              <a:defRPr/>
            </a:pPr>
            <a:r>
              <a:rPr lang="en-US" sz="2200" dirty="0">
                <a:latin typeface="Times New Roman" pitchFamily="18" charset="0"/>
                <a:cs typeface="Times New Roman" pitchFamily="18" charset="0"/>
              </a:rPr>
              <a:t>Ask volley of questions whenever there arise a doubt in your mind</a:t>
            </a:r>
          </a:p>
          <a:p>
            <a:pPr marL="298692" indent="-298692">
              <a:buClr>
                <a:schemeClr val="accent3"/>
              </a:buClr>
              <a:buFont typeface="Wingdings" pitchFamily="2" charset="2"/>
              <a:buChar char="q"/>
              <a:defRPr/>
            </a:pPr>
            <a:r>
              <a:rPr lang="en-US" sz="2200" dirty="0">
                <a:latin typeface="Times New Roman" pitchFamily="18" charset="0"/>
                <a:cs typeface="Times New Roman" pitchFamily="18" charset="0"/>
              </a:rPr>
              <a:t>Reading enhances speaking, so make the habit of reading newspapers and for current affairs</a:t>
            </a:r>
          </a:p>
          <a:p>
            <a:pPr marL="298692" indent="-298692">
              <a:buClr>
                <a:schemeClr val="accent3"/>
              </a:buClr>
              <a:buFont typeface="Wingdings" pitchFamily="2" charset="2"/>
              <a:buChar char="q"/>
              <a:defRPr/>
            </a:pPr>
            <a:endParaRPr lang="en-US" sz="2400" dirty="0">
              <a:latin typeface="Times New Roman" pitchFamily="18" charset="0"/>
              <a:cs typeface="Times New Roman" pitchFamily="18" charset="0"/>
            </a:endParaRPr>
          </a:p>
        </p:txBody>
      </p:sp>
      <p:graphicFrame>
        <p:nvGraphicFramePr>
          <p:cNvPr id="9218" name="Object 2"/>
          <p:cNvGraphicFramePr>
            <a:graphicFrameLocks noChangeAspect="1"/>
          </p:cNvGraphicFramePr>
          <p:nvPr/>
        </p:nvGraphicFramePr>
        <p:xfrm>
          <a:off x="7391400" y="85726"/>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85726"/>
                        <a:ext cx="1676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38032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Parameters For CA1- Writing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6928120"/>
              </p:ext>
            </p:extLst>
          </p:nvPr>
        </p:nvGraphicFramePr>
        <p:xfrm>
          <a:off x="683568" y="1340770"/>
          <a:ext cx="7704856" cy="5256580"/>
        </p:xfrm>
        <a:graphic>
          <a:graphicData uri="http://schemas.openxmlformats.org/drawingml/2006/table">
            <a:tbl>
              <a:tblPr>
                <a:tableStyleId>{5C22544A-7EE6-4342-B048-85BDC9FD1C3A}</a:tableStyleId>
              </a:tblPr>
              <a:tblGrid>
                <a:gridCol w="7704856">
                  <a:extLst>
                    <a:ext uri="{9D8B030D-6E8A-4147-A177-3AD203B41FA5}">
                      <a16:colId xmlns:a16="http://schemas.microsoft.com/office/drawing/2014/main" val="20000"/>
                    </a:ext>
                  </a:extLst>
                </a:gridCol>
              </a:tblGrid>
              <a:tr h="608426">
                <a:tc>
                  <a:txBody>
                    <a:bodyPr/>
                    <a:lstStyle/>
                    <a:p>
                      <a:pPr algn="ctr" fontAlgn="ctr"/>
                      <a:r>
                        <a:rPr lang="en-US" sz="3600" u="none" strike="noStrike" dirty="0">
                          <a:effectLst/>
                          <a:latin typeface="Times New Roman" pitchFamily="18" charset="0"/>
                          <a:cs typeface="Times New Roman" pitchFamily="18" charset="0"/>
                        </a:rPr>
                        <a:t>Task Achievement/Response</a:t>
                      </a:r>
                      <a:endParaRPr lang="en-US" sz="3600" b="0" i="0" u="none" strike="noStrike" dirty="0">
                        <a:solidFill>
                          <a:srgbClr val="374151"/>
                        </a:solidFill>
                        <a:effectLst/>
                        <a:latin typeface="Times New Roman" pitchFamily="18" charset="0"/>
                        <a:cs typeface="Times New Roman" pitchFamily="18" charset="0"/>
                      </a:endParaRPr>
                    </a:p>
                  </a:txBody>
                  <a:tcPr marL="6293" marR="6293" marT="6293" marB="0" anchor="ctr"/>
                </a:tc>
                <a:extLst>
                  <a:ext uri="{0D108BD9-81ED-4DB2-BD59-A6C34878D82A}">
                    <a16:rowId xmlns:a16="http://schemas.microsoft.com/office/drawing/2014/main" val="10000"/>
                  </a:ext>
                </a:extLst>
              </a:tr>
              <a:tr h="608426">
                <a:tc>
                  <a:txBody>
                    <a:bodyPr/>
                    <a:lstStyle/>
                    <a:p>
                      <a:pPr algn="ctr" fontAlgn="ctr"/>
                      <a:r>
                        <a:rPr lang="en-US" sz="3600" u="none" strike="noStrike" dirty="0">
                          <a:effectLst/>
                          <a:latin typeface="Times New Roman" pitchFamily="18" charset="0"/>
                          <a:cs typeface="Times New Roman" pitchFamily="18" charset="0"/>
                        </a:rPr>
                        <a:t>Coherence</a:t>
                      </a:r>
                      <a:endParaRPr lang="en-US" sz="3600" b="0" i="0" u="none" strike="noStrike" dirty="0">
                        <a:solidFill>
                          <a:srgbClr val="374151"/>
                        </a:solidFill>
                        <a:effectLst/>
                        <a:latin typeface="Times New Roman" pitchFamily="18" charset="0"/>
                        <a:cs typeface="Times New Roman" pitchFamily="18" charset="0"/>
                      </a:endParaRPr>
                    </a:p>
                  </a:txBody>
                  <a:tcPr marL="6293" marR="6293" marT="6293" marB="0" anchor="ctr"/>
                </a:tc>
                <a:extLst>
                  <a:ext uri="{0D108BD9-81ED-4DB2-BD59-A6C34878D82A}">
                    <a16:rowId xmlns:a16="http://schemas.microsoft.com/office/drawing/2014/main" val="10001"/>
                  </a:ext>
                </a:extLst>
              </a:tr>
              <a:tr h="738150">
                <a:tc>
                  <a:txBody>
                    <a:bodyPr/>
                    <a:lstStyle/>
                    <a:p>
                      <a:pPr algn="ctr" fontAlgn="ctr"/>
                      <a:r>
                        <a:rPr lang="en-US" sz="3600" u="none" strike="noStrike" dirty="0">
                          <a:effectLst/>
                          <a:latin typeface="Times New Roman" pitchFamily="18" charset="0"/>
                          <a:cs typeface="Times New Roman" pitchFamily="18" charset="0"/>
                        </a:rPr>
                        <a:t>Vocabulary</a:t>
                      </a:r>
                      <a:endParaRPr lang="en-US" sz="3600" b="0" i="0" u="none" strike="noStrike" dirty="0">
                        <a:solidFill>
                          <a:srgbClr val="374151"/>
                        </a:solidFill>
                        <a:effectLst/>
                        <a:latin typeface="Times New Roman" pitchFamily="18" charset="0"/>
                        <a:cs typeface="Times New Roman" pitchFamily="18" charset="0"/>
                      </a:endParaRPr>
                    </a:p>
                  </a:txBody>
                  <a:tcPr marL="6293" marR="6293" marT="6293" marB="0" anchor="ctr"/>
                </a:tc>
                <a:extLst>
                  <a:ext uri="{0D108BD9-81ED-4DB2-BD59-A6C34878D82A}">
                    <a16:rowId xmlns:a16="http://schemas.microsoft.com/office/drawing/2014/main" val="10002"/>
                  </a:ext>
                </a:extLst>
              </a:tr>
              <a:tr h="608426">
                <a:tc>
                  <a:txBody>
                    <a:bodyPr/>
                    <a:lstStyle/>
                    <a:p>
                      <a:pPr algn="ctr" fontAlgn="ctr"/>
                      <a:r>
                        <a:rPr lang="en-US" sz="3600" u="none" strike="noStrike" dirty="0">
                          <a:effectLst/>
                          <a:latin typeface="Times New Roman" pitchFamily="18" charset="0"/>
                          <a:cs typeface="Times New Roman" pitchFamily="18" charset="0"/>
                        </a:rPr>
                        <a:t>Grammar</a:t>
                      </a:r>
                      <a:endParaRPr lang="en-US" sz="3600" b="0" i="0" u="none" strike="noStrike" dirty="0">
                        <a:solidFill>
                          <a:srgbClr val="374151"/>
                        </a:solidFill>
                        <a:effectLst/>
                        <a:latin typeface="Times New Roman" pitchFamily="18" charset="0"/>
                        <a:cs typeface="Times New Roman" pitchFamily="18" charset="0"/>
                      </a:endParaRPr>
                    </a:p>
                  </a:txBody>
                  <a:tcPr marL="6293" marR="6293" marT="6293" marB="0" anchor="ctr"/>
                </a:tc>
                <a:extLst>
                  <a:ext uri="{0D108BD9-81ED-4DB2-BD59-A6C34878D82A}">
                    <a16:rowId xmlns:a16="http://schemas.microsoft.com/office/drawing/2014/main" val="10003"/>
                  </a:ext>
                </a:extLst>
              </a:tr>
              <a:tr h="738150">
                <a:tc>
                  <a:txBody>
                    <a:bodyPr/>
                    <a:lstStyle/>
                    <a:p>
                      <a:pPr algn="ctr" fontAlgn="ctr"/>
                      <a:r>
                        <a:rPr lang="en-US" sz="3600" b="0" i="0" u="none" strike="noStrike" dirty="0">
                          <a:solidFill>
                            <a:srgbClr val="374151"/>
                          </a:solidFill>
                          <a:effectLst/>
                          <a:latin typeface="Times New Roman" pitchFamily="18" charset="0"/>
                          <a:cs typeface="Times New Roman" pitchFamily="18" charset="0"/>
                        </a:rPr>
                        <a:t>accuracy</a:t>
                      </a:r>
                    </a:p>
                  </a:txBody>
                  <a:tcPr marL="6293" marR="6293" marT="6293" marB="0" anchor="ctr"/>
                </a:tc>
                <a:extLst>
                  <a:ext uri="{0D108BD9-81ED-4DB2-BD59-A6C34878D82A}">
                    <a16:rowId xmlns:a16="http://schemas.microsoft.com/office/drawing/2014/main" val="10004"/>
                  </a:ext>
                </a:extLst>
              </a:tr>
              <a:tr h="608426">
                <a:tc>
                  <a:txBody>
                    <a:bodyPr/>
                    <a:lstStyle/>
                    <a:p>
                      <a:pPr algn="ctr" fontAlgn="ctr"/>
                      <a:r>
                        <a:rPr lang="en-US" sz="3600" u="none" strike="noStrike" dirty="0">
                          <a:effectLst/>
                          <a:latin typeface="Times New Roman" pitchFamily="18" charset="0"/>
                          <a:cs typeface="Times New Roman" pitchFamily="18" charset="0"/>
                        </a:rPr>
                        <a:t>Sentence Structure</a:t>
                      </a:r>
                      <a:endParaRPr lang="en-US" sz="3600" b="0" i="0" u="none" strike="noStrike" dirty="0">
                        <a:solidFill>
                          <a:srgbClr val="374151"/>
                        </a:solidFill>
                        <a:effectLst/>
                        <a:latin typeface="Times New Roman" pitchFamily="18" charset="0"/>
                        <a:cs typeface="Times New Roman" pitchFamily="18" charset="0"/>
                      </a:endParaRPr>
                    </a:p>
                  </a:txBody>
                  <a:tcPr marL="6293" marR="6293" marT="6293" marB="0" anchor="ctr"/>
                </a:tc>
                <a:extLst>
                  <a:ext uri="{0D108BD9-81ED-4DB2-BD59-A6C34878D82A}">
                    <a16:rowId xmlns:a16="http://schemas.microsoft.com/office/drawing/2014/main" val="10005"/>
                  </a:ext>
                </a:extLst>
              </a:tr>
              <a:tr h="738150">
                <a:tc>
                  <a:txBody>
                    <a:bodyPr/>
                    <a:lstStyle/>
                    <a:p>
                      <a:pPr algn="ctr" fontAlgn="ctr"/>
                      <a:r>
                        <a:rPr lang="en-US" sz="3600" u="none" strike="noStrike" dirty="0">
                          <a:effectLst/>
                          <a:latin typeface="Times New Roman" pitchFamily="18" charset="0"/>
                          <a:cs typeface="Times New Roman" pitchFamily="18" charset="0"/>
                        </a:rPr>
                        <a:t>Task Response</a:t>
                      </a:r>
                      <a:endParaRPr lang="en-US" sz="3600" b="0" i="0" u="none" strike="noStrike" dirty="0">
                        <a:solidFill>
                          <a:srgbClr val="374151"/>
                        </a:solidFill>
                        <a:effectLst/>
                        <a:latin typeface="Times New Roman" pitchFamily="18" charset="0"/>
                        <a:cs typeface="Times New Roman" pitchFamily="18" charset="0"/>
                      </a:endParaRPr>
                    </a:p>
                  </a:txBody>
                  <a:tcPr marL="6293" marR="6293" marT="6293" marB="0" anchor="ctr"/>
                </a:tc>
                <a:extLst>
                  <a:ext uri="{0D108BD9-81ED-4DB2-BD59-A6C34878D82A}">
                    <a16:rowId xmlns:a16="http://schemas.microsoft.com/office/drawing/2014/main" val="10006"/>
                  </a:ext>
                </a:extLst>
              </a:tr>
              <a:tr h="608426">
                <a:tc>
                  <a:txBody>
                    <a:bodyPr/>
                    <a:lstStyle/>
                    <a:p>
                      <a:pPr algn="ctr" fontAlgn="ctr"/>
                      <a:r>
                        <a:rPr lang="en-US" sz="3600" u="none" strike="noStrike" dirty="0">
                          <a:effectLst/>
                          <a:latin typeface="Times New Roman" pitchFamily="18" charset="0"/>
                          <a:cs typeface="Times New Roman" pitchFamily="18" charset="0"/>
                        </a:rPr>
                        <a:t>Spelling and Punctuation</a:t>
                      </a:r>
                      <a:endParaRPr lang="en-US" sz="3600" b="0" i="0" u="none" strike="noStrike" dirty="0">
                        <a:solidFill>
                          <a:srgbClr val="374151"/>
                        </a:solidFill>
                        <a:effectLst/>
                        <a:latin typeface="Times New Roman" pitchFamily="18" charset="0"/>
                        <a:cs typeface="Times New Roman" pitchFamily="18" charset="0"/>
                      </a:endParaRPr>
                    </a:p>
                  </a:txBody>
                  <a:tcPr marL="6293" marR="6293" marT="6293"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4212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Rubrics For CA2- Individual Presentation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3543344"/>
              </p:ext>
            </p:extLst>
          </p:nvPr>
        </p:nvGraphicFramePr>
        <p:xfrm>
          <a:off x="755576" y="1556790"/>
          <a:ext cx="7272808" cy="4968552"/>
        </p:xfrm>
        <a:graphic>
          <a:graphicData uri="http://schemas.openxmlformats.org/drawingml/2006/table">
            <a:tbl>
              <a:tblPr>
                <a:tableStyleId>{5C22544A-7EE6-4342-B048-85BDC9FD1C3A}</a:tableStyleId>
              </a:tblPr>
              <a:tblGrid>
                <a:gridCol w="7272808">
                  <a:extLst>
                    <a:ext uri="{9D8B030D-6E8A-4147-A177-3AD203B41FA5}">
                      <a16:colId xmlns:a16="http://schemas.microsoft.com/office/drawing/2014/main" val="20000"/>
                    </a:ext>
                  </a:extLst>
                </a:gridCol>
              </a:tblGrid>
              <a:tr h="828092">
                <a:tc>
                  <a:txBody>
                    <a:bodyPr/>
                    <a:lstStyle/>
                    <a:p>
                      <a:pPr algn="ctr" fontAlgn="b"/>
                      <a:r>
                        <a:rPr lang="en-US" sz="4000" u="none" strike="noStrike" dirty="0">
                          <a:effectLst/>
                        </a:rPr>
                        <a:t>Vocabulary range and Control </a:t>
                      </a:r>
                      <a:endParaRPr lang="en-US" sz="4000" b="1"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0"/>
                  </a:ext>
                </a:extLst>
              </a:tr>
              <a:tr h="828092">
                <a:tc>
                  <a:txBody>
                    <a:bodyPr/>
                    <a:lstStyle/>
                    <a:p>
                      <a:pPr algn="ctr" fontAlgn="b"/>
                      <a:r>
                        <a:rPr lang="en-IN" sz="4000" u="none" strike="noStrike" dirty="0">
                          <a:effectLst/>
                        </a:rPr>
                        <a:t>Grammatical Accuracy</a:t>
                      </a:r>
                      <a:endParaRPr lang="en-IN" sz="4000" b="1"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1"/>
                  </a:ext>
                </a:extLst>
              </a:tr>
              <a:tr h="828092">
                <a:tc>
                  <a:txBody>
                    <a:bodyPr/>
                    <a:lstStyle/>
                    <a:p>
                      <a:pPr algn="ctr" fontAlgn="ctr"/>
                      <a:r>
                        <a:rPr lang="en-IN" sz="4000" b="1" i="0" u="none" strike="noStrike" dirty="0">
                          <a:solidFill>
                            <a:srgbClr val="000000"/>
                          </a:solidFill>
                          <a:effectLst/>
                          <a:latin typeface="Calibri"/>
                        </a:rPr>
                        <a:t>tone</a:t>
                      </a:r>
                    </a:p>
                  </a:txBody>
                  <a:tcPr marL="7620" marR="7620" marT="7620" marB="0" anchor="ctr"/>
                </a:tc>
                <a:extLst>
                  <a:ext uri="{0D108BD9-81ED-4DB2-BD59-A6C34878D82A}">
                    <a16:rowId xmlns:a16="http://schemas.microsoft.com/office/drawing/2014/main" val="10002"/>
                  </a:ext>
                </a:extLst>
              </a:tr>
              <a:tr h="828092">
                <a:tc>
                  <a:txBody>
                    <a:bodyPr/>
                    <a:lstStyle/>
                    <a:p>
                      <a:pPr algn="ctr" fontAlgn="b"/>
                      <a:r>
                        <a:rPr lang="en-IN" sz="4000" u="none" strike="noStrike" dirty="0">
                          <a:effectLst/>
                        </a:rPr>
                        <a:t>pronunciation </a:t>
                      </a:r>
                      <a:endParaRPr lang="en-IN" sz="4000" b="1"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3"/>
                  </a:ext>
                </a:extLst>
              </a:tr>
              <a:tr h="828092">
                <a:tc>
                  <a:txBody>
                    <a:bodyPr/>
                    <a:lstStyle/>
                    <a:p>
                      <a:pPr algn="ctr" fontAlgn="b"/>
                      <a:r>
                        <a:rPr lang="en-IN" sz="4000" u="none" strike="noStrike" dirty="0">
                          <a:effectLst/>
                        </a:rPr>
                        <a:t>Coherence </a:t>
                      </a:r>
                      <a:endParaRPr lang="en-IN" sz="4000" b="1"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4"/>
                  </a:ext>
                </a:extLst>
              </a:tr>
              <a:tr h="828092">
                <a:tc>
                  <a:txBody>
                    <a:bodyPr/>
                    <a:lstStyle/>
                    <a:p>
                      <a:pPr algn="ctr" fontAlgn="b"/>
                      <a:r>
                        <a:rPr lang="en-IN" sz="4000" u="none" strike="noStrike" dirty="0">
                          <a:effectLst/>
                        </a:rPr>
                        <a:t>Fluency </a:t>
                      </a:r>
                      <a:endParaRPr lang="en-IN" sz="4000" b="1" i="0" u="none" strike="noStrike" dirty="0">
                        <a:solidFill>
                          <a:srgbClr val="000000"/>
                        </a:solidFill>
                        <a:effectLst/>
                        <a:latin typeface="Calibri"/>
                      </a:endParaRPr>
                    </a:p>
                  </a:txBody>
                  <a:tcPr marL="7620" marR="7620" marT="7620" marB="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03305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62538" y="1859167"/>
            <a:ext cx="3915482" cy="4163463"/>
          </a:xfrm>
          <a:custGeom>
            <a:avLst/>
            <a:gdLst/>
            <a:ahLst/>
            <a:cxnLst/>
            <a:rect l="l" t="t" r="r" b="b"/>
            <a:pathLst>
              <a:path w="7830964" h="6245194">
                <a:moveTo>
                  <a:pt x="0" y="0"/>
                </a:moveTo>
                <a:lnTo>
                  <a:pt x="7830964" y="0"/>
                </a:lnTo>
                <a:lnTo>
                  <a:pt x="7830964" y="6245193"/>
                </a:lnTo>
                <a:lnTo>
                  <a:pt x="0" y="6245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655842" y="2914650"/>
            <a:ext cx="3488631" cy="436017"/>
          </a:xfrm>
          <a:prstGeom prst="rect">
            <a:avLst/>
          </a:prstGeom>
        </p:spPr>
        <p:txBody>
          <a:bodyPr lIns="0" tIns="0" rIns="0" bIns="0" rtlCol="0" anchor="t">
            <a:spAutoFit/>
          </a:bodyPr>
          <a:lstStyle/>
          <a:p>
            <a:pPr>
              <a:lnSpc>
                <a:spcPts val="3360"/>
              </a:lnSpc>
            </a:pPr>
            <a:r>
              <a:rPr lang="en-US" sz="2800">
                <a:solidFill>
                  <a:srgbClr val="0F4C75"/>
                </a:solidFill>
                <a:latin typeface="Garet Bold"/>
              </a:rPr>
              <a:t>Course Details</a:t>
            </a:r>
          </a:p>
        </p:txBody>
      </p:sp>
      <p:sp>
        <p:nvSpPr>
          <p:cNvPr id="4" name="TextBox 4"/>
          <p:cNvSpPr txBox="1"/>
          <p:nvPr/>
        </p:nvSpPr>
        <p:spPr>
          <a:xfrm>
            <a:off x="1737901" y="4123263"/>
            <a:ext cx="2843963" cy="1359346"/>
          </a:xfrm>
          <a:prstGeom prst="rect">
            <a:avLst/>
          </a:prstGeom>
        </p:spPr>
        <p:txBody>
          <a:bodyPr lIns="0" tIns="0" rIns="0" bIns="0" rtlCol="0" anchor="t">
            <a:spAutoFit/>
          </a:bodyPr>
          <a:lstStyle/>
          <a:p>
            <a:pPr algn="just">
              <a:lnSpc>
                <a:spcPts val="5252"/>
              </a:lnSpc>
            </a:pPr>
            <a:r>
              <a:rPr lang="en-US" sz="3800">
                <a:solidFill>
                  <a:srgbClr val="000000"/>
                </a:solidFill>
                <a:latin typeface="DM Sans Bold"/>
              </a:rPr>
              <a:t>LTP 1-0-3</a:t>
            </a:r>
          </a:p>
          <a:p>
            <a:pPr algn="just">
              <a:lnSpc>
                <a:spcPts val="5252"/>
              </a:lnSpc>
              <a:spcBef>
                <a:spcPct val="0"/>
              </a:spcBef>
            </a:pPr>
            <a:endParaRPr lang="en-US" sz="3800">
              <a:solidFill>
                <a:srgbClr val="000000"/>
              </a:solidFill>
              <a:latin typeface="DM Sans Bold"/>
            </a:endParaRPr>
          </a:p>
        </p:txBody>
      </p:sp>
    </p:spTree>
    <p:extLst>
      <p:ext uri="{BB962C8B-B14F-4D97-AF65-F5344CB8AC3E}">
        <p14:creationId xmlns:p14="http://schemas.microsoft.com/office/powerpoint/2010/main" val="3182797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9144000" cy="6858000"/>
          </a:xfrm>
          <a:prstGeom prst="rect">
            <a:avLst/>
          </a:prstGeom>
        </p:spPr>
      </p:pic>
      <p:grpSp>
        <p:nvGrpSpPr>
          <p:cNvPr id="3" name="Group 3"/>
          <p:cNvGrpSpPr/>
          <p:nvPr/>
        </p:nvGrpSpPr>
        <p:grpSpPr>
          <a:xfrm>
            <a:off x="0" y="-990601"/>
            <a:ext cx="3946642" cy="3047999"/>
            <a:chOff x="0" y="-391349"/>
            <a:chExt cx="2078889" cy="1204149"/>
          </a:xfrm>
        </p:grpSpPr>
        <p:sp>
          <p:nvSpPr>
            <p:cNvPr id="4" name="Freeform 4"/>
            <p:cNvSpPr/>
            <p:nvPr/>
          </p:nvSpPr>
          <p:spPr>
            <a:xfrm>
              <a:off x="0" y="0"/>
              <a:ext cx="2078889" cy="316149"/>
            </a:xfrm>
            <a:custGeom>
              <a:avLst/>
              <a:gdLst/>
              <a:ahLst/>
              <a:cxnLst/>
              <a:rect l="l" t="t" r="r" b="b"/>
              <a:pathLst>
                <a:path w="2078889" h="316149">
                  <a:moveTo>
                    <a:pt x="20597" y="0"/>
                  </a:moveTo>
                  <a:lnTo>
                    <a:pt x="2058292" y="0"/>
                  </a:lnTo>
                  <a:cubicBezTo>
                    <a:pt x="2063755" y="0"/>
                    <a:pt x="2068994" y="2170"/>
                    <a:pt x="2072857" y="6033"/>
                  </a:cubicBezTo>
                  <a:cubicBezTo>
                    <a:pt x="2076719" y="9896"/>
                    <a:pt x="2078889" y="15135"/>
                    <a:pt x="2078889" y="20597"/>
                  </a:cubicBezTo>
                  <a:lnTo>
                    <a:pt x="2078889" y="295551"/>
                  </a:lnTo>
                  <a:cubicBezTo>
                    <a:pt x="2078889" y="301014"/>
                    <a:pt x="2076719" y="306253"/>
                    <a:pt x="2072857" y="310116"/>
                  </a:cubicBezTo>
                  <a:cubicBezTo>
                    <a:pt x="2068994" y="313979"/>
                    <a:pt x="2063755" y="316149"/>
                    <a:pt x="2058292" y="316149"/>
                  </a:cubicBezTo>
                  <a:lnTo>
                    <a:pt x="20597" y="316149"/>
                  </a:lnTo>
                  <a:cubicBezTo>
                    <a:pt x="15135" y="316149"/>
                    <a:pt x="9896" y="313979"/>
                    <a:pt x="6033" y="310116"/>
                  </a:cubicBezTo>
                  <a:cubicBezTo>
                    <a:pt x="2170" y="306253"/>
                    <a:pt x="0" y="301014"/>
                    <a:pt x="0" y="295551"/>
                  </a:cubicBezTo>
                  <a:lnTo>
                    <a:pt x="0" y="20597"/>
                  </a:lnTo>
                  <a:cubicBezTo>
                    <a:pt x="0" y="15135"/>
                    <a:pt x="2170" y="9896"/>
                    <a:pt x="6033" y="6033"/>
                  </a:cubicBezTo>
                  <a:cubicBezTo>
                    <a:pt x="9896" y="2170"/>
                    <a:pt x="15135" y="0"/>
                    <a:pt x="20597" y="0"/>
                  </a:cubicBezTo>
                  <a:close/>
                </a:path>
              </a:pathLst>
            </a:custGeom>
            <a:solidFill>
              <a:srgbClr val="0F4C75"/>
            </a:solidFill>
          </p:spPr>
          <p:txBody>
            <a:bodyPr/>
            <a:lstStyle/>
            <a:p>
              <a:endParaRPr lang="en-IN"/>
            </a:p>
          </p:txBody>
        </p:sp>
        <p:sp>
          <p:nvSpPr>
            <p:cNvPr id="5" name="TextBox 5"/>
            <p:cNvSpPr txBox="1"/>
            <p:nvPr/>
          </p:nvSpPr>
          <p:spPr>
            <a:xfrm>
              <a:off x="0" y="-391349"/>
              <a:ext cx="1986844" cy="1204149"/>
            </a:xfrm>
            <a:prstGeom prst="rect">
              <a:avLst/>
            </a:prstGeom>
          </p:spPr>
          <p:txBody>
            <a:bodyPr lIns="50800" tIns="50800" rIns="50800" bIns="50800" rtlCol="0" anchor="ctr"/>
            <a:lstStyle/>
            <a:p>
              <a:pPr algn="ctr">
                <a:lnSpc>
                  <a:spcPts val="4625"/>
                </a:lnSpc>
              </a:pPr>
              <a:r>
                <a:rPr lang="en-US" sz="3300" dirty="0">
                  <a:solidFill>
                    <a:srgbClr val="FFFFFF"/>
                  </a:solidFill>
                  <a:latin typeface="DM Sans Bold"/>
                </a:rPr>
                <a:t>Course Outcomes</a:t>
              </a:r>
            </a:p>
          </p:txBody>
        </p:sp>
      </p:grpSp>
      <p:sp>
        <p:nvSpPr>
          <p:cNvPr id="6" name="TextBox 6"/>
          <p:cNvSpPr txBox="1"/>
          <p:nvPr/>
        </p:nvSpPr>
        <p:spPr>
          <a:xfrm>
            <a:off x="323528" y="945019"/>
            <a:ext cx="8352928" cy="5257850"/>
          </a:xfrm>
          <a:prstGeom prst="rect">
            <a:avLst/>
          </a:prstGeom>
        </p:spPr>
        <p:txBody>
          <a:bodyPr wrap="square" lIns="0" tIns="0" rIns="0" bIns="0" rtlCol="0" anchor="t">
            <a:spAutoFit/>
          </a:bodyPr>
          <a:lstStyle/>
          <a:p>
            <a:pPr>
              <a:lnSpc>
                <a:spcPts val="2514"/>
              </a:lnSpc>
            </a:pPr>
            <a:r>
              <a:rPr lang="en-US" sz="2800" dirty="0">
                <a:solidFill>
                  <a:srgbClr val="000000"/>
                </a:solidFill>
                <a:latin typeface="Canva Sans Bold"/>
              </a:rPr>
              <a:t>Course Outcomes :Through this course students should be able to</a:t>
            </a:r>
          </a:p>
          <a:p>
            <a:pPr algn="just">
              <a:lnSpc>
                <a:spcPts val="2981"/>
              </a:lnSpc>
            </a:pPr>
            <a:r>
              <a:rPr lang="en-US" sz="2800" dirty="0"/>
              <a:t>CO1: understand vocabulary, intonation and style of connected discourse as the basis for developing language skill </a:t>
            </a:r>
          </a:p>
          <a:p>
            <a:pPr algn="just">
              <a:lnSpc>
                <a:spcPts val="2981"/>
              </a:lnSpc>
            </a:pPr>
            <a:r>
              <a:rPr lang="en-US" sz="2800" dirty="0"/>
              <a:t>CO2: demonstrate the unique qualities of professional writing style </a:t>
            </a:r>
          </a:p>
          <a:p>
            <a:pPr algn="just">
              <a:lnSpc>
                <a:spcPts val="2981"/>
              </a:lnSpc>
            </a:pPr>
            <a:r>
              <a:rPr lang="en-US" sz="2800" dirty="0"/>
              <a:t>CO3: employ correct linguistic structures when expressing ideas </a:t>
            </a:r>
          </a:p>
          <a:p>
            <a:pPr algn="just">
              <a:lnSpc>
                <a:spcPts val="2981"/>
              </a:lnSpc>
            </a:pPr>
            <a:r>
              <a:rPr lang="en-US" sz="2800" dirty="0"/>
              <a:t>CO4: appraise the written &amp; spoken text to understand the various components of comprehension </a:t>
            </a:r>
          </a:p>
          <a:p>
            <a:pPr algn="just">
              <a:lnSpc>
                <a:spcPts val="2981"/>
              </a:lnSpc>
            </a:pPr>
            <a:r>
              <a:rPr lang="en-US" sz="2800" dirty="0"/>
              <a:t>CO5: develop adequate skills to communicate effectively </a:t>
            </a:r>
          </a:p>
          <a:p>
            <a:pPr algn="just">
              <a:lnSpc>
                <a:spcPts val="2981"/>
              </a:lnSpc>
            </a:pPr>
            <a:r>
              <a:rPr lang="en-US" sz="2800" dirty="0"/>
              <a:t>CO6: produce different pieces of communication using appropriate grammar.</a:t>
            </a:r>
            <a:endParaRPr lang="en-US" sz="2800" dirty="0">
              <a:solidFill>
                <a:srgbClr val="000000"/>
              </a:solidFill>
              <a:latin typeface="Canva Sans Bold"/>
            </a:endParaRPr>
          </a:p>
        </p:txBody>
      </p:sp>
    </p:spTree>
    <p:extLst>
      <p:ext uri="{BB962C8B-B14F-4D97-AF65-F5344CB8AC3E}">
        <p14:creationId xmlns:p14="http://schemas.microsoft.com/office/powerpoint/2010/main" val="3480483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1253082"/>
          </a:xfrm>
        </p:spPr>
        <p:txBody>
          <a:bodyPr>
            <a:normAutofit fontScale="90000"/>
          </a:bodyPr>
          <a:lstStyle/>
          <a:p>
            <a:r>
              <a:rPr lang="en-US" dirty="0">
                <a:latin typeface="Berlin Sans FB" pitchFamily="34" charset="0"/>
              </a:rPr>
              <a:t>Program Outcomes as specific to the </a:t>
            </a:r>
            <a:br>
              <a:rPr lang="en-US" dirty="0">
                <a:latin typeface="Berlin Sans FB" pitchFamily="34" charset="0"/>
              </a:rPr>
            </a:br>
            <a:r>
              <a:rPr lang="en-US" dirty="0">
                <a:latin typeface="Berlin Sans FB" pitchFamily="34" charset="0"/>
              </a:rPr>
              <a:t>particular course :PO10</a:t>
            </a:r>
            <a:br>
              <a:rPr lang="en-US" dirty="0">
                <a:latin typeface="Berlin Sans FB" pitchFamily="34" charset="0"/>
              </a:rPr>
            </a:br>
            <a:endParaRPr lang="en-US" dirty="0">
              <a:latin typeface="Berlin Sans FB" pitchFamily="34" charset="0"/>
            </a:endParaRPr>
          </a:p>
        </p:txBody>
      </p:sp>
      <p:sp>
        <p:nvSpPr>
          <p:cNvPr id="8" name="Content Placeholder 7"/>
          <p:cNvSpPr>
            <a:spLocks noGrp="1"/>
          </p:cNvSpPr>
          <p:nvPr>
            <p:ph sz="half" idx="2"/>
          </p:nvPr>
        </p:nvSpPr>
        <p:spPr>
          <a:xfrm>
            <a:off x="4648200" y="1888762"/>
            <a:ext cx="4038600" cy="4237403"/>
          </a:xfrm>
        </p:spPr>
        <p:txBody>
          <a:bodyPr>
            <a:normAutofit fontScale="92500" lnSpcReduction="20000"/>
          </a:bodyPr>
          <a:lstStyle/>
          <a:p>
            <a:r>
              <a:rPr lang="en-US" b="1" spc="-4" dirty="0">
                <a:latin typeface="Times New Roman" panose="02020603050405020304"/>
                <a:cs typeface="Times New Roman" panose="02020603050405020304"/>
              </a:rPr>
              <a:t>Aiming</a:t>
            </a:r>
            <a:r>
              <a:rPr lang="en-US" b="1" spc="-17" dirty="0">
                <a:latin typeface="Times New Roman" panose="02020603050405020304"/>
                <a:cs typeface="Times New Roman" panose="02020603050405020304"/>
              </a:rPr>
              <a:t> </a:t>
            </a:r>
            <a:r>
              <a:rPr lang="en-US" b="1" dirty="0">
                <a:latin typeface="Times New Roman" panose="02020603050405020304"/>
                <a:cs typeface="Times New Roman" panose="02020603050405020304"/>
              </a:rPr>
              <a:t>to</a:t>
            </a:r>
            <a:r>
              <a:rPr lang="en-US" b="1" spc="-30" dirty="0">
                <a:latin typeface="Times New Roman" panose="02020603050405020304"/>
                <a:cs typeface="Times New Roman" panose="02020603050405020304"/>
              </a:rPr>
              <a:t> </a:t>
            </a:r>
            <a:r>
              <a:rPr lang="en-US" b="1" spc="-13" dirty="0">
                <a:latin typeface="Times New Roman" panose="02020603050405020304"/>
                <a:cs typeface="Times New Roman" panose="02020603050405020304"/>
              </a:rPr>
              <a:t>improve</a:t>
            </a:r>
          </a:p>
          <a:p>
            <a:pPr>
              <a:buNone/>
            </a:pPr>
            <a:endParaRPr lang="en-US" dirty="0">
              <a:latin typeface="Times New Roman" panose="02020603050405020304"/>
              <a:cs typeface="Times New Roman" panose="02020603050405020304"/>
            </a:endParaRPr>
          </a:p>
          <a:p>
            <a:pPr>
              <a:lnSpc>
                <a:spcPct val="120000"/>
              </a:lnSpc>
              <a:spcBef>
                <a:spcPct val="0"/>
              </a:spcBef>
              <a:buClr>
                <a:schemeClr val="accent1"/>
              </a:buClr>
              <a:buFont typeface="Wingdings" pitchFamily="2" charset="2"/>
              <a:buChar char="q"/>
            </a:pPr>
            <a:r>
              <a:rPr lang="en-US" altLang="en-US" b="1" dirty="0">
                <a:latin typeface="Times New Roman" pitchFamily="18" charset="0"/>
              </a:rPr>
              <a:t> </a:t>
            </a:r>
            <a:r>
              <a:rPr lang="en-US" altLang="zh-CN" b="1" dirty="0">
                <a:latin typeface="Times New Roman" pitchFamily="18" charset="0"/>
                <a:ea typeface="SimSun" pitchFamily="2" charset="-122"/>
              </a:rPr>
              <a:t>Written </a:t>
            </a:r>
            <a:r>
              <a:rPr lang="en-US" altLang="zh-CN" b="1" dirty="0">
                <a:latin typeface="Times New Roman" pitchFamily="18" charset="0"/>
              </a:rPr>
              <a:t>&amp;</a:t>
            </a:r>
            <a:r>
              <a:rPr lang="en-US" altLang="en-US" b="1" dirty="0">
                <a:latin typeface="Times New Roman" pitchFamily="18" charset="0"/>
              </a:rPr>
              <a:t> oral </a:t>
            </a:r>
            <a:r>
              <a:rPr lang="en-US" altLang="zh-CN" b="1" dirty="0">
                <a:latin typeface="Times New Roman" pitchFamily="18" charset="0"/>
                <a:ea typeface="SimSun" pitchFamily="2" charset="-122"/>
              </a:rPr>
              <a:t>communication</a:t>
            </a:r>
          </a:p>
          <a:p>
            <a:pPr>
              <a:lnSpc>
                <a:spcPct val="120000"/>
              </a:lnSpc>
              <a:spcBef>
                <a:spcPct val="0"/>
              </a:spcBef>
              <a:buClr>
                <a:schemeClr val="accent1"/>
              </a:buClr>
              <a:buFont typeface="Wingdings" pitchFamily="2" charset="2"/>
              <a:buChar char="q"/>
            </a:pPr>
            <a:r>
              <a:rPr lang="en-US" altLang="en-US" b="1" dirty="0">
                <a:latin typeface="Times New Roman" pitchFamily="18" charset="0"/>
              </a:rPr>
              <a:t> V</a:t>
            </a:r>
            <a:r>
              <a:rPr lang="en-US" b="1" dirty="0">
                <a:latin typeface="Times New Roman" pitchFamily="18" charset="0"/>
              </a:rPr>
              <a:t>ocabulary to choose language that </a:t>
            </a:r>
            <a:r>
              <a:rPr lang="en-US" altLang="en-US" b="1" dirty="0">
                <a:latin typeface="Times New Roman" pitchFamily="18" charset="0"/>
              </a:rPr>
              <a:t> </a:t>
            </a:r>
            <a:r>
              <a:rPr lang="en-US" b="1" dirty="0">
                <a:latin typeface="Times New Roman" pitchFamily="18" charset="0"/>
              </a:rPr>
              <a:t>precisely expresses meanings</a:t>
            </a:r>
          </a:p>
          <a:p>
            <a:pPr>
              <a:lnSpc>
                <a:spcPct val="120000"/>
              </a:lnSpc>
              <a:spcBef>
                <a:spcPct val="0"/>
              </a:spcBef>
              <a:buClr>
                <a:schemeClr val="accent1"/>
              </a:buClr>
              <a:buFont typeface="Wingdings" pitchFamily="2" charset="2"/>
              <a:buChar char="q"/>
            </a:pPr>
            <a:r>
              <a:rPr lang="en-US" altLang="en-US" b="1" dirty="0">
                <a:latin typeface="Times New Roman" pitchFamily="18" charset="0"/>
              </a:rPr>
              <a:t> A</a:t>
            </a:r>
            <a:r>
              <a:rPr lang="en-US" b="1" dirty="0">
                <a:latin typeface="Times New Roman" pitchFamily="18" charset="0"/>
              </a:rPr>
              <a:t>rticulat</a:t>
            </a:r>
            <a:r>
              <a:rPr lang="en-US" altLang="en-US" b="1" dirty="0">
                <a:latin typeface="Times New Roman" pitchFamily="18" charset="0"/>
              </a:rPr>
              <a:t>ion of</a:t>
            </a:r>
            <a:r>
              <a:rPr lang="en-US" b="1" dirty="0">
                <a:latin typeface="Times New Roman" pitchFamily="18" charset="0"/>
              </a:rPr>
              <a:t> the thoughts in correct sentence structure</a:t>
            </a:r>
            <a:endParaRPr lang="en-US" b="1" dirty="0">
              <a:solidFill>
                <a:schemeClr val="tx1"/>
              </a:solidFill>
              <a:latin typeface="Times New Roman" panose="02020603050405020304"/>
              <a:cs typeface="Times New Roman" panose="02020603050405020304"/>
            </a:endParaRPr>
          </a:p>
          <a:p>
            <a:endParaRPr lang="en-US" dirty="0"/>
          </a:p>
        </p:txBody>
      </p:sp>
      <p:pic>
        <p:nvPicPr>
          <p:cNvPr id="4" name="object 4"/>
          <p:cNvPicPr/>
          <p:nvPr/>
        </p:nvPicPr>
        <p:blipFill>
          <a:blip r:embed="rId2" cstate="print"/>
          <a:stretch>
            <a:fillRect/>
          </a:stretch>
        </p:blipFill>
        <p:spPr>
          <a:xfrm>
            <a:off x="7131712" y="349292"/>
            <a:ext cx="1786414" cy="1052830"/>
          </a:xfrm>
          <a:prstGeom prst="rect">
            <a:avLst/>
          </a:prstGeom>
          <a:effectLst>
            <a:softEdge rad="63500"/>
          </a:effectLst>
        </p:spPr>
      </p:pic>
      <p:pic>
        <p:nvPicPr>
          <p:cNvPr id="1026" name="Picture 2" descr="C:\Users\dell\Desktop\OUTCOME-DRIVEN-INNOVATION-LEAN-PRODUCT-MANAGEMENT-AKTIA-SOLUTIONS.pn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697707" y="1903752"/>
            <a:ext cx="3557588" cy="397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2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00" b="27500"/>
          <a:stretch>
            <a:fillRect/>
          </a:stretch>
        </p:blipFill>
        <p:spPr>
          <a:xfrm>
            <a:off x="0" y="0"/>
            <a:ext cx="9144000" cy="6858000"/>
          </a:xfrm>
          <a:prstGeom prst="rect">
            <a:avLst/>
          </a:prstGeom>
        </p:spPr>
      </p:pic>
      <p:sp>
        <p:nvSpPr>
          <p:cNvPr id="3" name="TextBox 3"/>
          <p:cNvSpPr txBox="1"/>
          <p:nvPr/>
        </p:nvSpPr>
        <p:spPr>
          <a:xfrm>
            <a:off x="201560" y="1803920"/>
            <a:ext cx="8740880" cy="3908762"/>
          </a:xfrm>
          <a:prstGeom prst="rect">
            <a:avLst/>
          </a:prstGeom>
        </p:spPr>
        <p:txBody>
          <a:bodyPr lIns="0" tIns="0" rIns="0" bIns="0" rtlCol="0" anchor="t">
            <a:spAutoFit/>
          </a:bodyPr>
          <a:lstStyle/>
          <a:p>
            <a:pPr algn="just"/>
            <a:r>
              <a:rPr lang="en-US" sz="1600" dirty="0">
                <a:solidFill>
                  <a:srgbClr val="000000"/>
                </a:solidFill>
                <a:latin typeface="Canva Sans Bold"/>
              </a:rPr>
              <a:t> </a:t>
            </a:r>
          </a:p>
          <a:p>
            <a:pPr algn="just"/>
            <a:r>
              <a:rPr lang="en-US" sz="2000" b="1" dirty="0">
                <a:solidFill>
                  <a:srgbClr val="3F2952"/>
                </a:solidFill>
                <a:latin typeface="Garet Bold"/>
              </a:rPr>
              <a:t>Listening</a:t>
            </a:r>
            <a:r>
              <a:rPr lang="en-US" sz="2000" dirty="0">
                <a:solidFill>
                  <a:srgbClr val="3F2952"/>
                </a:solidFill>
                <a:latin typeface="Garet Bold"/>
              </a:rPr>
              <a:t>: listening to people in different roles and situations, listen to answer, fill ups, understanding context, matching statements, true/false, paraphrasing the text, making comparisons, making inferences, understanding details, understanding theme, recreating dialogues, understanding the analysis &amp; reviews</a:t>
            </a:r>
          </a:p>
          <a:p>
            <a:pPr algn="just"/>
            <a:r>
              <a:rPr lang="en-US" sz="2000" b="1" dirty="0">
                <a:solidFill>
                  <a:srgbClr val="3F2952"/>
                </a:solidFill>
                <a:latin typeface="Garet Bold"/>
              </a:rPr>
              <a:t>Speaking/Pronunciation</a:t>
            </a:r>
            <a:r>
              <a:rPr lang="en-US" sz="2000" dirty="0">
                <a:solidFill>
                  <a:srgbClr val="3F2952"/>
                </a:solidFill>
                <a:latin typeface="Garet Bold"/>
              </a:rPr>
              <a:t>: giving self-introduction, giving description, discussions in small </a:t>
            </a:r>
            <a:r>
              <a:rPr lang="en-US" sz="2000" dirty="0" err="1">
                <a:solidFill>
                  <a:srgbClr val="3F2952"/>
                </a:solidFill>
                <a:latin typeface="Garet Bold"/>
              </a:rPr>
              <a:t>groups,presenting</a:t>
            </a:r>
            <a:r>
              <a:rPr lang="en-US" sz="2000" dirty="0">
                <a:solidFill>
                  <a:srgbClr val="3F2952"/>
                </a:solidFill>
                <a:latin typeface="Garet Bold"/>
              </a:rPr>
              <a:t> information, giving opinions, making a short talk, interviewing a partner, working in groups and enacting roles, discussing possible scenarios, describing change, comparing different times and their consequences, describing abilities and skills, taking stance, showing agreement and disagreements, syllable stress, stress and rhythm</a:t>
            </a:r>
            <a:endParaRPr lang="en-US" sz="2000" dirty="0">
              <a:solidFill>
                <a:srgbClr val="000000"/>
              </a:solidFill>
              <a:latin typeface="Garet"/>
            </a:endParaRPr>
          </a:p>
          <a:p>
            <a:pPr>
              <a:spcBef>
                <a:spcPct val="0"/>
              </a:spcBef>
            </a:pPr>
            <a:endParaRPr lang="en-US" sz="2000" dirty="0">
              <a:solidFill>
                <a:srgbClr val="000000"/>
              </a:solidFill>
              <a:latin typeface="Garet"/>
            </a:endParaRPr>
          </a:p>
        </p:txBody>
      </p:sp>
      <p:sp>
        <p:nvSpPr>
          <p:cNvPr id="4" name="TextBox 4"/>
          <p:cNvSpPr txBox="1"/>
          <p:nvPr/>
        </p:nvSpPr>
        <p:spPr>
          <a:xfrm>
            <a:off x="2154652" y="-114300"/>
            <a:ext cx="4551224" cy="923330"/>
          </a:xfrm>
          <a:prstGeom prst="rect">
            <a:avLst/>
          </a:prstGeom>
        </p:spPr>
        <p:txBody>
          <a:bodyPr lIns="0" tIns="0" rIns="0" bIns="0" rtlCol="0" anchor="t">
            <a:spAutoFit/>
          </a:bodyPr>
          <a:lstStyle/>
          <a:p>
            <a:pPr algn="ctr">
              <a:lnSpc>
                <a:spcPts val="7213"/>
              </a:lnSpc>
            </a:pPr>
            <a:r>
              <a:rPr lang="en-US" sz="5200" dirty="0">
                <a:solidFill>
                  <a:srgbClr val="000000"/>
                </a:solidFill>
                <a:latin typeface="Canva Sans Bold"/>
              </a:rPr>
              <a:t>Course content </a:t>
            </a:r>
          </a:p>
        </p:txBody>
      </p:sp>
      <p:sp>
        <p:nvSpPr>
          <p:cNvPr id="5" name="TextBox 5"/>
          <p:cNvSpPr txBox="1"/>
          <p:nvPr/>
        </p:nvSpPr>
        <p:spPr>
          <a:xfrm>
            <a:off x="201560" y="1200247"/>
            <a:ext cx="3002288" cy="1004762"/>
          </a:xfrm>
          <a:prstGeom prst="rect">
            <a:avLst/>
          </a:prstGeom>
        </p:spPr>
        <p:txBody>
          <a:bodyPr wrap="square" lIns="0" tIns="0" rIns="0" bIns="0" rtlCol="0" anchor="t">
            <a:spAutoFit/>
          </a:bodyPr>
          <a:lstStyle/>
          <a:p>
            <a:pPr algn="ctr">
              <a:lnSpc>
                <a:spcPts val="4076"/>
              </a:lnSpc>
            </a:pPr>
            <a:r>
              <a:rPr lang="en-US" sz="2900" b="1" dirty="0">
                <a:solidFill>
                  <a:srgbClr val="000000"/>
                </a:solidFill>
                <a:latin typeface="Canva Sans Bold"/>
              </a:rPr>
              <a:t>Language Skills </a:t>
            </a:r>
          </a:p>
          <a:p>
            <a:pPr algn="ctr">
              <a:lnSpc>
                <a:spcPts val="4076"/>
              </a:lnSpc>
            </a:pPr>
            <a:endParaRPr lang="en-US" sz="2900" dirty="0">
              <a:solidFill>
                <a:srgbClr val="000000"/>
              </a:solidFill>
              <a:latin typeface="Canva Sans Bold"/>
            </a:endParaRPr>
          </a:p>
        </p:txBody>
      </p:sp>
      <p:sp>
        <p:nvSpPr>
          <p:cNvPr id="6" name="Freeform 6"/>
          <p:cNvSpPr/>
          <p:nvPr/>
        </p:nvSpPr>
        <p:spPr>
          <a:xfrm>
            <a:off x="6907335" y="101600"/>
            <a:ext cx="2312865" cy="1603586"/>
          </a:xfrm>
          <a:custGeom>
            <a:avLst/>
            <a:gdLst/>
            <a:ahLst/>
            <a:cxnLst/>
            <a:rect l="l" t="t" r="r" b="b"/>
            <a:pathLst>
              <a:path w="4625730" h="2405379">
                <a:moveTo>
                  <a:pt x="0" y="0"/>
                </a:moveTo>
                <a:lnTo>
                  <a:pt x="4625730" y="0"/>
                </a:lnTo>
                <a:lnTo>
                  <a:pt x="4625730" y="2405379"/>
                </a:lnTo>
                <a:lnTo>
                  <a:pt x="0" y="2405379"/>
                </a:lnTo>
                <a:lnTo>
                  <a:pt x="0" y="0"/>
                </a:lnTo>
                <a:close/>
              </a:path>
            </a:pathLst>
          </a:custGeom>
          <a:blipFill>
            <a:blip r:embed="rId3"/>
            <a:stretch>
              <a:fillRect/>
            </a:stretch>
          </a:blipFill>
        </p:spPr>
        <p:txBody>
          <a:bodyPr/>
          <a:lstStyle/>
          <a:p>
            <a:endParaRPr lang="en-IN"/>
          </a:p>
        </p:txBody>
      </p:sp>
    </p:spTree>
    <p:extLst>
      <p:ext uri="{BB962C8B-B14F-4D97-AF65-F5344CB8AC3E}">
        <p14:creationId xmlns:p14="http://schemas.microsoft.com/office/powerpoint/2010/main" val="2879204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00" b="27500"/>
          <a:stretch>
            <a:fillRect/>
          </a:stretch>
        </p:blipFill>
        <p:spPr>
          <a:xfrm>
            <a:off x="0" y="0"/>
            <a:ext cx="9144000" cy="6858000"/>
          </a:xfrm>
          <a:prstGeom prst="rect">
            <a:avLst/>
          </a:prstGeom>
        </p:spPr>
      </p:pic>
      <p:sp>
        <p:nvSpPr>
          <p:cNvPr id="3" name="TextBox 3"/>
          <p:cNvSpPr txBox="1"/>
          <p:nvPr/>
        </p:nvSpPr>
        <p:spPr>
          <a:xfrm>
            <a:off x="0" y="1859990"/>
            <a:ext cx="9144000" cy="3471143"/>
          </a:xfrm>
          <a:prstGeom prst="rect">
            <a:avLst/>
          </a:prstGeom>
        </p:spPr>
        <p:txBody>
          <a:bodyPr lIns="0" tIns="0" rIns="0" bIns="0" rtlCol="0" anchor="t">
            <a:spAutoFit/>
          </a:bodyPr>
          <a:lstStyle/>
          <a:p>
            <a:pPr algn="just">
              <a:lnSpc>
                <a:spcPts val="3449"/>
              </a:lnSpc>
            </a:pPr>
            <a:r>
              <a:rPr lang="en-US" sz="2800" b="1" dirty="0"/>
              <a:t>Reading: </a:t>
            </a:r>
            <a:r>
              <a:rPr lang="en-US" sz="2800" dirty="0"/>
              <a:t>understanding meaning in context, understanding themes, matching questions and answers, inferring information, finding comparisons, writing crux, making notes and recreating text </a:t>
            </a:r>
          </a:p>
          <a:p>
            <a:pPr algn="just">
              <a:lnSpc>
                <a:spcPts val="3449"/>
              </a:lnSpc>
            </a:pPr>
            <a:endParaRPr lang="en-US" sz="2800" dirty="0"/>
          </a:p>
          <a:p>
            <a:pPr algn="just">
              <a:lnSpc>
                <a:spcPts val="3449"/>
              </a:lnSpc>
            </a:pPr>
            <a:r>
              <a:rPr lang="en-US" sz="2800" b="1" dirty="0"/>
              <a:t>Writing: </a:t>
            </a:r>
            <a:r>
              <a:rPr lang="en-US" sz="2800" dirty="0"/>
              <a:t>paragraph writing, cover letter, report, review, writing articles, making notes, making lists, blogs, messaging, story writing, making profile, explanation of points, précis</a:t>
            </a:r>
            <a:endParaRPr lang="en-US" sz="2500" dirty="0">
              <a:solidFill>
                <a:srgbClr val="000000"/>
              </a:solidFill>
              <a:latin typeface="DM Sans"/>
            </a:endParaRPr>
          </a:p>
        </p:txBody>
      </p:sp>
      <p:sp>
        <p:nvSpPr>
          <p:cNvPr id="4" name="Freeform 4"/>
          <p:cNvSpPr/>
          <p:nvPr/>
        </p:nvSpPr>
        <p:spPr>
          <a:xfrm>
            <a:off x="6831135" y="0"/>
            <a:ext cx="2312865" cy="1603586"/>
          </a:xfrm>
          <a:custGeom>
            <a:avLst/>
            <a:gdLst/>
            <a:ahLst/>
            <a:cxnLst/>
            <a:rect l="l" t="t" r="r" b="b"/>
            <a:pathLst>
              <a:path w="4625730" h="2405379">
                <a:moveTo>
                  <a:pt x="0" y="0"/>
                </a:moveTo>
                <a:lnTo>
                  <a:pt x="4625730" y="0"/>
                </a:lnTo>
                <a:lnTo>
                  <a:pt x="4625730" y="2405379"/>
                </a:lnTo>
                <a:lnTo>
                  <a:pt x="0" y="2405379"/>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4475128" y="-114300"/>
            <a:ext cx="4763" cy="923330"/>
          </a:xfrm>
          <a:prstGeom prst="rect">
            <a:avLst/>
          </a:prstGeom>
        </p:spPr>
        <p:txBody>
          <a:bodyPr lIns="0" tIns="0" rIns="0" bIns="0" rtlCol="0" anchor="t">
            <a:spAutoFit/>
          </a:bodyPr>
          <a:lstStyle/>
          <a:p>
            <a:pPr algn="ctr">
              <a:lnSpc>
                <a:spcPts val="7213"/>
              </a:lnSpc>
            </a:pPr>
            <a:endParaRPr/>
          </a:p>
        </p:txBody>
      </p:sp>
      <p:sp>
        <p:nvSpPr>
          <p:cNvPr id="6" name="TextBox 6"/>
          <p:cNvSpPr txBox="1"/>
          <p:nvPr/>
        </p:nvSpPr>
        <p:spPr>
          <a:xfrm>
            <a:off x="2230852" y="-12700"/>
            <a:ext cx="4551224" cy="923330"/>
          </a:xfrm>
          <a:prstGeom prst="rect">
            <a:avLst/>
          </a:prstGeom>
        </p:spPr>
        <p:txBody>
          <a:bodyPr lIns="0" tIns="0" rIns="0" bIns="0" rtlCol="0" anchor="t">
            <a:spAutoFit/>
          </a:bodyPr>
          <a:lstStyle/>
          <a:p>
            <a:pPr algn="ctr">
              <a:lnSpc>
                <a:spcPts val="7213"/>
              </a:lnSpc>
            </a:pPr>
            <a:r>
              <a:rPr lang="en-US" sz="5200" dirty="0">
                <a:solidFill>
                  <a:srgbClr val="000000"/>
                </a:solidFill>
                <a:latin typeface="Canva Sans Bold"/>
              </a:rPr>
              <a:t>Course content </a:t>
            </a:r>
          </a:p>
        </p:txBody>
      </p:sp>
      <p:sp>
        <p:nvSpPr>
          <p:cNvPr id="7" name="TextBox 7"/>
          <p:cNvSpPr txBox="1"/>
          <p:nvPr/>
        </p:nvSpPr>
        <p:spPr>
          <a:xfrm>
            <a:off x="0" y="968163"/>
            <a:ext cx="3131840" cy="1004762"/>
          </a:xfrm>
          <a:prstGeom prst="rect">
            <a:avLst/>
          </a:prstGeom>
        </p:spPr>
        <p:txBody>
          <a:bodyPr wrap="square" lIns="0" tIns="0" rIns="0" bIns="0" rtlCol="0" anchor="t">
            <a:spAutoFit/>
          </a:bodyPr>
          <a:lstStyle/>
          <a:p>
            <a:pPr algn="ctr">
              <a:lnSpc>
                <a:spcPts val="4076"/>
              </a:lnSpc>
            </a:pPr>
            <a:r>
              <a:rPr lang="en-US" sz="2900" b="1" dirty="0">
                <a:solidFill>
                  <a:srgbClr val="000000"/>
                </a:solidFill>
                <a:latin typeface="Canva Sans Bold"/>
              </a:rPr>
              <a:t>Language Skills </a:t>
            </a:r>
          </a:p>
          <a:p>
            <a:pPr algn="ctr">
              <a:lnSpc>
                <a:spcPts val="4076"/>
              </a:lnSpc>
            </a:pPr>
            <a:endParaRPr lang="en-US" sz="2900" dirty="0">
              <a:solidFill>
                <a:srgbClr val="000000"/>
              </a:solidFill>
              <a:latin typeface="Canva Sans Bold"/>
            </a:endParaRPr>
          </a:p>
        </p:txBody>
      </p:sp>
    </p:spTree>
    <p:extLst>
      <p:ext uri="{BB962C8B-B14F-4D97-AF65-F5344CB8AC3E}">
        <p14:creationId xmlns:p14="http://schemas.microsoft.com/office/powerpoint/2010/main" val="376393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63030" y="1"/>
            <a:ext cx="1880970" cy="1304139"/>
          </a:xfrm>
          <a:custGeom>
            <a:avLst/>
            <a:gdLst/>
            <a:ahLst/>
            <a:cxnLst/>
            <a:rect l="l" t="t" r="r" b="b"/>
            <a:pathLst>
              <a:path w="3761940" h="1956209">
                <a:moveTo>
                  <a:pt x="0" y="0"/>
                </a:moveTo>
                <a:lnTo>
                  <a:pt x="3761940" y="0"/>
                </a:lnTo>
                <a:lnTo>
                  <a:pt x="3761940" y="1956209"/>
                </a:lnTo>
                <a:lnTo>
                  <a:pt x="0" y="1956209"/>
                </a:lnTo>
                <a:lnTo>
                  <a:pt x="0" y="0"/>
                </a:lnTo>
                <a:close/>
              </a:path>
            </a:pathLst>
          </a:custGeom>
          <a:blipFill>
            <a:blip r:embed="rId2"/>
            <a:stretch>
              <a:fillRect/>
            </a:stretch>
          </a:blipFill>
        </p:spPr>
        <p:txBody>
          <a:bodyPr/>
          <a:lstStyle/>
          <a:p>
            <a:endParaRPr lang="en-IN"/>
          </a:p>
        </p:txBody>
      </p:sp>
      <p:sp>
        <p:nvSpPr>
          <p:cNvPr id="3" name="Rectangle 2"/>
          <p:cNvSpPr/>
          <p:nvPr/>
        </p:nvSpPr>
        <p:spPr>
          <a:xfrm>
            <a:off x="2209800" y="134876"/>
            <a:ext cx="4305809" cy="975036"/>
          </a:xfrm>
          <a:prstGeom prst="rect">
            <a:avLst/>
          </a:prstGeom>
        </p:spPr>
        <p:txBody>
          <a:bodyPr wrap="square" lIns="51206" tIns="25603" rIns="51206" bIns="25603">
            <a:spAutoFit/>
          </a:bodyPr>
          <a:lstStyle/>
          <a:p>
            <a:pPr algn="ctr">
              <a:lnSpc>
                <a:spcPts val="7213"/>
              </a:lnSpc>
            </a:pPr>
            <a:r>
              <a:rPr lang="en-US" sz="3700" dirty="0">
                <a:solidFill>
                  <a:srgbClr val="000000"/>
                </a:solidFill>
                <a:latin typeface="Canva Sans Bold"/>
              </a:rPr>
              <a:t>Course content </a:t>
            </a:r>
          </a:p>
        </p:txBody>
      </p:sp>
      <p:pic>
        <p:nvPicPr>
          <p:cNvPr id="4" name="Picture 2"/>
          <p:cNvPicPr>
            <a:picLocks noChangeAspect="1"/>
          </p:cNvPicPr>
          <p:nvPr/>
        </p:nvPicPr>
        <p:blipFill>
          <a:blip r:embed="rId3"/>
          <a:srcRect t="27500" b="27500"/>
          <a:stretch>
            <a:fillRect/>
          </a:stretch>
        </p:blipFill>
        <p:spPr>
          <a:xfrm>
            <a:off x="15240" y="0"/>
            <a:ext cx="9144000" cy="6858000"/>
          </a:xfrm>
          <a:prstGeom prst="rect">
            <a:avLst/>
          </a:prstGeom>
        </p:spPr>
      </p:pic>
      <p:sp>
        <p:nvSpPr>
          <p:cNvPr id="5" name="Rectangle 4"/>
          <p:cNvSpPr/>
          <p:nvPr/>
        </p:nvSpPr>
        <p:spPr>
          <a:xfrm>
            <a:off x="1752600" y="-295"/>
            <a:ext cx="4945971" cy="975036"/>
          </a:xfrm>
          <a:prstGeom prst="rect">
            <a:avLst/>
          </a:prstGeom>
        </p:spPr>
        <p:txBody>
          <a:bodyPr wrap="square" lIns="51206" tIns="25603" rIns="51206" bIns="25603">
            <a:spAutoFit/>
          </a:bodyPr>
          <a:lstStyle/>
          <a:p>
            <a:pPr algn="ctr">
              <a:lnSpc>
                <a:spcPts val="7213"/>
              </a:lnSpc>
            </a:pPr>
            <a:r>
              <a:rPr lang="en-US" sz="4000" dirty="0">
                <a:solidFill>
                  <a:srgbClr val="000000"/>
                </a:solidFill>
                <a:latin typeface="Canva Sans Bold"/>
              </a:rPr>
              <a:t>Course content </a:t>
            </a:r>
          </a:p>
        </p:txBody>
      </p:sp>
      <p:sp>
        <p:nvSpPr>
          <p:cNvPr id="6" name="Rectangle 5"/>
          <p:cNvSpPr/>
          <p:nvPr/>
        </p:nvSpPr>
        <p:spPr>
          <a:xfrm>
            <a:off x="30480" y="990600"/>
            <a:ext cx="4572000" cy="854490"/>
          </a:xfrm>
          <a:prstGeom prst="rect">
            <a:avLst/>
          </a:prstGeom>
        </p:spPr>
        <p:txBody>
          <a:bodyPr lIns="51206" tIns="25603" rIns="51206" bIns="25603">
            <a:spAutoFit/>
          </a:bodyPr>
          <a:lstStyle/>
          <a:p>
            <a:pPr marL="179222" indent="-179222">
              <a:defRPr/>
            </a:pPr>
            <a:r>
              <a:rPr lang="en-US" b="1" dirty="0">
                <a:latin typeface="Times New Roman" pitchFamily="18" charset="0"/>
                <a:cs typeface="Times New Roman" pitchFamily="18" charset="0"/>
              </a:rPr>
              <a:t>ASSOCIATED LANGUAGE SKILLS </a:t>
            </a:r>
          </a:p>
          <a:p>
            <a:pPr algn="ctr">
              <a:lnSpc>
                <a:spcPts val="4076"/>
              </a:lnSpc>
            </a:pPr>
            <a:endParaRPr lang="en-US" dirty="0">
              <a:solidFill>
                <a:srgbClr val="000000"/>
              </a:solidFill>
              <a:latin typeface="Canva Sans Bold"/>
            </a:endParaRPr>
          </a:p>
        </p:txBody>
      </p:sp>
      <p:sp>
        <p:nvSpPr>
          <p:cNvPr id="7" name="Rectangle 6"/>
          <p:cNvSpPr/>
          <p:nvPr/>
        </p:nvSpPr>
        <p:spPr>
          <a:xfrm>
            <a:off x="190500" y="1600200"/>
            <a:ext cx="8801100" cy="4483689"/>
          </a:xfrm>
          <a:prstGeom prst="rect">
            <a:avLst/>
          </a:prstGeom>
        </p:spPr>
        <p:txBody>
          <a:bodyPr wrap="square" lIns="51206" tIns="25603" rIns="51206" bIns="25603">
            <a:spAutoFit/>
          </a:bodyPr>
          <a:lstStyle/>
          <a:p>
            <a:pPr algn="just"/>
            <a:r>
              <a:rPr lang="en-US" b="1" dirty="0"/>
              <a:t>Grammar: </a:t>
            </a:r>
            <a:r>
              <a:rPr lang="en-US" dirty="0"/>
              <a:t>past tense, evaluation and comparisons with adjectives, future tense and modal verbs, </a:t>
            </a:r>
            <a:r>
              <a:rPr lang="en-US" dirty="0" err="1"/>
              <a:t>twopart</a:t>
            </a:r>
            <a:r>
              <a:rPr lang="en-US" dirty="0"/>
              <a:t> verbs, infinitives and gerunds for uses and purpose, relative clauses of time, time contrasts, conditional sentences, gerunds, short responses, past continuous vs. simple past, participles as adjectives, unreal conditional sentences with if clauses, reported speech </a:t>
            </a:r>
            <a:r>
              <a:rPr lang="en-US" b="1" dirty="0"/>
              <a:t>Vocabulary: </a:t>
            </a:r>
            <a:r>
              <a:rPr lang="en-US" dirty="0"/>
              <a:t>vocabulary for sharing memories, lifestyle vocabulary, travel vocabulary, phrases, technology vocabulary, holidays and festival vocabulary, collocation, words describing personality (adjectives), words describing actions(adverbs), synonyms, antonyms, verb-noun collocations </a:t>
            </a:r>
          </a:p>
          <a:p>
            <a:pPr algn="just"/>
            <a:r>
              <a:rPr lang="en-US" b="1" dirty="0"/>
              <a:t>Practical: </a:t>
            </a:r>
            <a:r>
              <a:rPr lang="en-US" dirty="0"/>
              <a:t>listening to people talk about their life experiences, listening to people give suggestions on different topics, listening to a radio program, listening to description of different events, listening to reviews and opinions, speaking about one’s traits and qualities, speaking to share experiences, speaking to describe personal and professional subjects, speaking to share reviews and opinions, reporting what people said, reading about people and their achievements, reading about unusual events and experiences, reading about places and cultures, reading formal and informal communications, writing paragraphs and business letters, writing descriptions, writing blogs and reports</a:t>
            </a:r>
            <a:endParaRPr lang="en-US" dirty="0">
              <a:solidFill>
                <a:srgbClr val="000000"/>
              </a:solidFill>
              <a:latin typeface="DM Sans"/>
            </a:endParaRPr>
          </a:p>
        </p:txBody>
      </p:sp>
      <p:sp>
        <p:nvSpPr>
          <p:cNvPr id="8" name="Freeform 4"/>
          <p:cNvSpPr/>
          <p:nvPr/>
        </p:nvSpPr>
        <p:spPr>
          <a:xfrm>
            <a:off x="6831135" y="0"/>
            <a:ext cx="2312865" cy="1603586"/>
          </a:xfrm>
          <a:custGeom>
            <a:avLst/>
            <a:gdLst/>
            <a:ahLst/>
            <a:cxnLst/>
            <a:rect l="l" t="t" r="r" b="b"/>
            <a:pathLst>
              <a:path w="4625730" h="2405379">
                <a:moveTo>
                  <a:pt x="0" y="0"/>
                </a:moveTo>
                <a:lnTo>
                  <a:pt x="4625730" y="0"/>
                </a:lnTo>
                <a:lnTo>
                  <a:pt x="4625730" y="2405379"/>
                </a:lnTo>
                <a:lnTo>
                  <a:pt x="0" y="2405379"/>
                </a:lnTo>
                <a:lnTo>
                  <a:pt x="0" y="0"/>
                </a:lnTo>
                <a:close/>
              </a:path>
            </a:pathLst>
          </a:custGeom>
          <a:blipFill>
            <a:blip r:embed="rId2"/>
            <a:stretch>
              <a:fillRect/>
            </a:stretch>
          </a:blipFill>
        </p:spPr>
        <p:txBody>
          <a:bodyPr/>
          <a:lstStyle/>
          <a:p>
            <a:endParaRPr lang="en-IN"/>
          </a:p>
        </p:txBody>
      </p:sp>
    </p:spTree>
    <p:extLst>
      <p:ext uri="{BB962C8B-B14F-4D97-AF65-F5344CB8AC3E}">
        <p14:creationId xmlns:p14="http://schemas.microsoft.com/office/powerpoint/2010/main" val="246611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09601" y="332656"/>
            <a:ext cx="8153400" cy="720080"/>
          </a:xfrm>
        </p:spPr>
        <p:txBody>
          <a:bodyPr>
            <a:noAutofit/>
          </a:bodyPr>
          <a:lstStyle/>
          <a:p>
            <a:r>
              <a:rPr lang="en-IN" sz="3600" b="1" dirty="0">
                <a:latin typeface="Times New Roman" pitchFamily="18" charset="0"/>
                <a:cs typeface="Times New Roman" pitchFamily="18" charset="0"/>
              </a:rPr>
              <a:t>Cohorts</a:t>
            </a:r>
            <a:br>
              <a:rPr lang="en-IN" sz="6000" b="1" dirty="0">
                <a:latin typeface="Times New Roman" pitchFamily="18" charset="0"/>
                <a:cs typeface="Times New Roman" pitchFamily="18" charset="0"/>
              </a:rPr>
            </a:br>
            <a:endParaRPr lang="en-IN" sz="6000" b="1" dirty="0">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57735269"/>
              </p:ext>
            </p:extLst>
          </p:nvPr>
        </p:nvGraphicFramePr>
        <p:xfrm>
          <a:off x="179512" y="1700808"/>
          <a:ext cx="8398934" cy="3550920"/>
        </p:xfrm>
        <a:graphic>
          <a:graphicData uri="http://schemas.openxmlformats.org/drawingml/2006/table">
            <a:tbl>
              <a:tblPr/>
              <a:tblGrid>
                <a:gridCol w="4320480">
                  <a:extLst>
                    <a:ext uri="{9D8B030D-6E8A-4147-A177-3AD203B41FA5}">
                      <a16:colId xmlns:a16="http://schemas.microsoft.com/office/drawing/2014/main" val="20000"/>
                    </a:ext>
                  </a:extLst>
                </a:gridCol>
                <a:gridCol w="4078454">
                  <a:extLst>
                    <a:ext uri="{9D8B030D-6E8A-4147-A177-3AD203B41FA5}">
                      <a16:colId xmlns:a16="http://schemas.microsoft.com/office/drawing/2014/main" val="20001"/>
                    </a:ext>
                  </a:extLst>
                </a:gridCol>
              </a:tblGrid>
              <a:tr h="990600">
                <a:tc>
                  <a:txBody>
                    <a:bodyPr/>
                    <a:lstStyle/>
                    <a:p>
                      <a:r>
                        <a:rPr lang="en-IN" sz="1800" b="1" dirty="0">
                          <a:solidFill>
                            <a:srgbClr val="8A0651"/>
                          </a:solidFill>
                          <a:effectLst/>
                          <a:latin typeface="Trebuchet MS"/>
                        </a:rPr>
                        <a:t>Cohorts</a:t>
                      </a:r>
                      <a:endParaRPr lang="en-IN" sz="1800" dirty="0">
                        <a:effectLst/>
                      </a:endParaRPr>
                    </a:p>
                  </a:txBody>
                  <a:tcPr marL="59267" marR="59267"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r>
                        <a:rPr lang="en-IN" sz="1800" b="1" dirty="0">
                          <a:solidFill>
                            <a:srgbClr val="8A0651"/>
                          </a:solidFill>
                          <a:effectLst/>
                          <a:latin typeface="Trebuchet MS"/>
                        </a:rPr>
                        <a:t>Communication Skills(LSRW)</a:t>
                      </a:r>
                      <a:endParaRPr lang="en-IN" sz="1800" dirty="0">
                        <a:effectLst/>
                      </a:endParaRPr>
                    </a:p>
                  </a:txBody>
                  <a:tcPr marL="59267" marR="59267"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990600">
                <a:tc>
                  <a:txBody>
                    <a:bodyPr/>
                    <a:lstStyle/>
                    <a:p>
                      <a:r>
                        <a:rPr lang="en-IN" sz="1800" dirty="0">
                          <a:effectLst/>
                          <a:latin typeface="+mj-lt"/>
                          <a:cs typeface="Times New Roman" pitchFamily="18" charset="0"/>
                        </a:rPr>
                        <a:t>Data Analyst, Machine Learning Engineer, Data </a:t>
                      </a:r>
                      <a:r>
                        <a:rPr lang="en-IN" sz="1800" dirty="0" err="1">
                          <a:effectLst/>
                          <a:latin typeface="+mj-lt"/>
                          <a:cs typeface="Times New Roman" pitchFamily="18" charset="0"/>
                        </a:rPr>
                        <a:t>Scientists,CyberSecurity</a:t>
                      </a:r>
                      <a:r>
                        <a:rPr lang="en-IN" sz="1800" dirty="0">
                          <a:effectLst/>
                          <a:latin typeface="+mj-lt"/>
                          <a:cs typeface="Times New Roman" pitchFamily="18" charset="0"/>
                        </a:rPr>
                        <a:t> Manager/Analyst/ Architect, Software Testing Assistant/Content Writer/</a:t>
                      </a:r>
                      <a:r>
                        <a:rPr lang="en-IN" sz="1800" dirty="0" err="1">
                          <a:effectLst/>
                          <a:latin typeface="+mj-lt"/>
                          <a:cs typeface="Times New Roman" pitchFamily="18" charset="0"/>
                        </a:rPr>
                        <a:t>Freelancer,QAEngineer</a:t>
                      </a:r>
                      <a:r>
                        <a:rPr lang="en-IN" sz="1800" dirty="0">
                          <a:effectLst/>
                          <a:latin typeface="+mj-lt"/>
                          <a:cs typeface="Times New Roman" pitchFamily="18" charset="0"/>
                        </a:rPr>
                        <a:t>, Frontend/</a:t>
                      </a:r>
                      <a:r>
                        <a:rPr lang="en-IN" sz="1800" dirty="0" err="1">
                          <a:effectLst/>
                          <a:latin typeface="+mj-lt"/>
                          <a:cs typeface="Times New Roman" pitchFamily="18" charset="0"/>
                        </a:rPr>
                        <a:t>BackendEngineer.Fullstack</a:t>
                      </a:r>
                      <a:r>
                        <a:rPr lang="en-IN" sz="1800" dirty="0">
                          <a:effectLst/>
                          <a:latin typeface="+mj-lt"/>
                          <a:cs typeface="Times New Roman" pitchFamily="18" charset="0"/>
                        </a:rPr>
                        <a:t> Engineer, </a:t>
                      </a:r>
                      <a:r>
                        <a:rPr lang="en-IN" sz="1800" dirty="0" err="1">
                          <a:effectLst/>
                          <a:latin typeface="+mj-lt"/>
                          <a:cs typeface="Times New Roman" pitchFamily="18" charset="0"/>
                        </a:rPr>
                        <a:t>MLEngineer</a:t>
                      </a:r>
                      <a:r>
                        <a:rPr lang="en-IN" sz="1800" dirty="0">
                          <a:effectLst/>
                          <a:latin typeface="+mj-lt"/>
                          <a:cs typeface="Times New Roman" pitchFamily="18" charset="0"/>
                        </a:rPr>
                        <a:t>, </a:t>
                      </a:r>
                      <a:r>
                        <a:rPr lang="en-IN" sz="1800" dirty="0" err="1">
                          <a:effectLst/>
                          <a:latin typeface="+mj-lt"/>
                          <a:cs typeface="Times New Roman" pitchFamily="18" charset="0"/>
                        </a:rPr>
                        <a:t>DevOps</a:t>
                      </a:r>
                      <a:r>
                        <a:rPr lang="en-IN" sz="1800" dirty="0">
                          <a:effectLst/>
                          <a:latin typeface="+mj-lt"/>
                          <a:cs typeface="Times New Roman" pitchFamily="18" charset="0"/>
                        </a:rPr>
                        <a:t> Engineer, Production and Manufacturing </a:t>
                      </a:r>
                      <a:r>
                        <a:rPr lang="en-IN" sz="1800" dirty="0" err="1">
                          <a:effectLst/>
                          <a:latin typeface="+mj-lt"/>
                          <a:cs typeface="Times New Roman" pitchFamily="18" charset="0"/>
                        </a:rPr>
                        <a:t>Engineer,GraphicDesigner</a:t>
                      </a:r>
                      <a:r>
                        <a:rPr lang="en-IN" sz="1800" dirty="0">
                          <a:effectLst/>
                          <a:latin typeface="+mj-lt"/>
                          <a:cs typeface="Times New Roman" pitchFamily="18" charset="0"/>
                        </a:rPr>
                        <a:t>, Process Analyst</a:t>
                      </a:r>
                    </a:p>
                  </a:txBody>
                  <a:tcPr marL="59267" marR="59267"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r>
                        <a:rPr lang="en-US" sz="1800" dirty="0">
                          <a:effectLst/>
                        </a:rPr>
                        <a:t>Teaching these skills equips students with the tools they need to succeed academically, professionally, and socially. It empowers them to express themselves effectively, build strong relationships, and navigate the complexities of the world around them.</a:t>
                      </a:r>
                      <a:endParaRPr lang="en-IN" sz="1800" dirty="0">
                        <a:effectLst/>
                      </a:endParaRPr>
                    </a:p>
                  </a:txBody>
                  <a:tcPr marL="59267" marR="59267"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bl>
          </a:graphicData>
        </a:graphic>
      </p:graphicFrame>
      <p:sp>
        <p:nvSpPr>
          <p:cNvPr id="4" name="Freeform 4"/>
          <p:cNvSpPr/>
          <p:nvPr/>
        </p:nvSpPr>
        <p:spPr>
          <a:xfrm>
            <a:off x="6831135" y="0"/>
            <a:ext cx="2312865" cy="1603586"/>
          </a:xfrm>
          <a:custGeom>
            <a:avLst/>
            <a:gdLst/>
            <a:ahLst/>
            <a:cxnLst/>
            <a:rect l="l" t="t" r="r" b="b"/>
            <a:pathLst>
              <a:path w="4625730" h="2405379">
                <a:moveTo>
                  <a:pt x="0" y="0"/>
                </a:moveTo>
                <a:lnTo>
                  <a:pt x="4625730" y="0"/>
                </a:lnTo>
                <a:lnTo>
                  <a:pt x="4625730" y="2405379"/>
                </a:lnTo>
                <a:lnTo>
                  <a:pt x="0" y="2405379"/>
                </a:lnTo>
                <a:lnTo>
                  <a:pt x="0" y="0"/>
                </a:lnTo>
                <a:close/>
              </a:path>
            </a:pathLst>
          </a:custGeom>
          <a:blipFill>
            <a:blip r:embed="rId3"/>
            <a:stretch>
              <a:fillRect/>
            </a:stretch>
          </a:blipFill>
        </p:spPr>
        <p:txBody>
          <a:bodyPr/>
          <a:lstStyle/>
          <a:p>
            <a:endParaRPr lang="en-IN"/>
          </a:p>
        </p:txBody>
      </p:sp>
    </p:spTree>
    <p:extLst>
      <p:ext uri="{BB962C8B-B14F-4D97-AF65-F5344CB8AC3E}">
        <p14:creationId xmlns:p14="http://schemas.microsoft.com/office/powerpoint/2010/main" val="3653101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1162</TotalTime>
  <Words>1373</Words>
  <Application>Microsoft Office PowerPoint</Application>
  <PresentationFormat>On-screen Show (4:3)</PresentationFormat>
  <Paragraphs>164</Paragraphs>
  <Slides>22</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0</vt:i4>
      </vt:variant>
      <vt:variant>
        <vt:lpstr>Slide Titles</vt:lpstr>
      </vt:variant>
      <vt:variant>
        <vt:i4>22</vt:i4>
      </vt:variant>
    </vt:vector>
  </HeadingPairs>
  <TitlesOfParts>
    <vt:vector size="34" baseType="lpstr">
      <vt:lpstr>Arial</vt:lpstr>
      <vt:lpstr>Berlin Sans FB</vt:lpstr>
      <vt:lpstr>Calibri</vt:lpstr>
      <vt:lpstr>Canva Sans Bold</vt:lpstr>
      <vt:lpstr>DM Sans</vt:lpstr>
      <vt:lpstr>DM Sans Bold</vt:lpstr>
      <vt:lpstr>Garet</vt:lpstr>
      <vt:lpstr>Garet Bold</vt:lpstr>
      <vt:lpstr>Times New Roman</vt:lpstr>
      <vt:lpstr>Trebuchet MS</vt:lpstr>
      <vt:lpstr>Wingdings</vt:lpstr>
      <vt:lpstr>Office Theme</vt:lpstr>
      <vt:lpstr>PowerPoint Presentation</vt:lpstr>
      <vt:lpstr>PowerPoint Presentation</vt:lpstr>
      <vt:lpstr>PowerPoint Presentation</vt:lpstr>
      <vt:lpstr>PowerPoint Presentation</vt:lpstr>
      <vt:lpstr>Program Outcomes as specific to the  particular course :PO10 </vt:lpstr>
      <vt:lpstr>PowerPoint Presentation</vt:lpstr>
      <vt:lpstr>PowerPoint Presentation</vt:lpstr>
      <vt:lpstr>PowerPoint Presentation</vt:lpstr>
      <vt:lpstr>Cohorts </vt:lpstr>
      <vt:lpstr>Execution Strategies</vt:lpstr>
      <vt:lpstr>Execution Strategies- Course Importance</vt:lpstr>
      <vt:lpstr>MOOCs/Industry Certification/National/International competition or Tests: </vt:lpstr>
      <vt:lpstr>PowerPoint Presentation</vt:lpstr>
      <vt:lpstr>PowerPoint Presentation</vt:lpstr>
      <vt:lpstr>PowerPoint Presentation</vt:lpstr>
      <vt:lpstr>CA Pattern</vt:lpstr>
      <vt:lpstr>Books </vt:lpstr>
      <vt:lpstr>Relevant Websites</vt:lpstr>
      <vt:lpstr>CPE Activities </vt:lpstr>
      <vt:lpstr>             Students’ Role</vt:lpstr>
      <vt:lpstr>Parameters For CA1- Writing</vt:lpstr>
      <vt:lpstr>Rubrics For CA2- Individual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Sharma</dc:creator>
  <cp:lastModifiedBy>namratasethi19@outlook.com</cp:lastModifiedBy>
  <cp:revision>15</cp:revision>
  <dcterms:created xsi:type="dcterms:W3CDTF">2023-07-23T16:54:39Z</dcterms:created>
  <dcterms:modified xsi:type="dcterms:W3CDTF">2023-07-27T10:48:30Z</dcterms:modified>
</cp:coreProperties>
</file>